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8" r:id="rId1"/>
  </p:sldMasterIdLst>
  <p:notesMasterIdLst>
    <p:notesMasterId r:id="rId16"/>
  </p:notesMasterIdLst>
  <p:sldIdLst>
    <p:sldId id="256" r:id="rId2"/>
    <p:sldId id="270" r:id="rId3"/>
    <p:sldId id="269" r:id="rId4"/>
    <p:sldId id="267" r:id="rId5"/>
    <p:sldId id="278" r:id="rId6"/>
    <p:sldId id="277" r:id="rId7"/>
    <p:sldId id="260" r:id="rId8"/>
    <p:sldId id="284" r:id="rId9"/>
    <p:sldId id="285" r:id="rId10"/>
    <p:sldId id="283" r:id="rId11"/>
    <p:sldId id="281" r:id="rId12"/>
    <p:sldId id="287" r:id="rId13"/>
    <p:sldId id="257" r:id="rId14"/>
    <p:sldId id="28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46E0FB-7CF0-40A9-B16B-F05E59FF09FE}" v="3101" dt="2022-11-07T02:53:26.769"/>
    <p1510:client id="{7DEB1CD7-21CE-4575-AE01-37C96E27F427}" v="2277" dt="2022-11-07T02:55:48.865"/>
    <p1510:client id="{DA7E1374-0886-9142-A327-9792455702F4}" v="1" dt="2022-11-07T14:02:17.019"/>
    <p1510:client id="{EE6F9E65-C812-409D-A1D5-7BC47AA697F6}" v="30" dt="2022-11-07T13:58:31.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98"/>
  </p:normalViewPr>
  <p:slideViewPr>
    <p:cSldViewPr snapToGrid="0">
      <p:cViewPr varScale="1">
        <p:scale>
          <a:sx n="111" d="100"/>
          <a:sy n="111"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8FE5C8-DA28-4557-B988-E99B5143F1AB}"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en-US"/>
        </a:p>
      </dgm:t>
    </dgm:pt>
    <dgm:pt modelId="{A6D49D69-184F-4D11-AD09-7E2F7FF76DE0}">
      <dgm:prSet phldr="0"/>
      <dgm:spPr/>
      <dgm:t>
        <a:bodyPr/>
        <a:lstStyle/>
        <a:p>
          <a:pPr rtl="0"/>
          <a:r>
            <a:rPr lang="en-US">
              <a:latin typeface="Century Schoolbook" panose="02040604050505020304"/>
            </a:rPr>
            <a:t> Person had a stroke and the model also predicted that the person would have a stroke</a:t>
          </a:r>
          <a:r>
            <a:rPr lang="en-US"/>
            <a:t>.</a:t>
          </a:r>
        </a:p>
      </dgm:t>
    </dgm:pt>
    <dgm:pt modelId="{0642E874-A628-4B87-B973-1E02A96AAC3C}" type="parTrans" cxnId="{1CB48D74-98B9-482A-ABE9-52686938B29E}">
      <dgm:prSet/>
      <dgm:spPr/>
    </dgm:pt>
    <dgm:pt modelId="{DE1A56F0-20BC-42CA-9805-580123441A3A}" type="sibTrans" cxnId="{1CB48D74-98B9-482A-ABE9-52686938B29E}">
      <dgm:prSet/>
      <dgm:spPr/>
    </dgm:pt>
    <dgm:pt modelId="{2C569371-67E4-4A4C-B2E4-911AE73612AA}">
      <dgm:prSet phldr="0"/>
      <dgm:spPr/>
      <dgm:t>
        <a:bodyPr/>
        <a:lstStyle/>
        <a:p>
          <a:pPr rtl="0"/>
          <a:r>
            <a:rPr lang="en-US">
              <a:latin typeface="Century Schoolbook" panose="02040604050505020304"/>
            </a:rPr>
            <a:t>Person had a stroke but the model predicted that the person wont have a stroke.</a:t>
          </a:r>
        </a:p>
      </dgm:t>
    </dgm:pt>
    <dgm:pt modelId="{A7516124-D61C-467C-80A8-F3988FD730A5}" type="parTrans" cxnId="{BA5D2BFB-47F4-42E0-A353-47106AAE9DCA}">
      <dgm:prSet/>
      <dgm:spPr/>
    </dgm:pt>
    <dgm:pt modelId="{A9A72FF4-15AC-430D-947A-8E7E9AB8155C}" type="sibTrans" cxnId="{BA5D2BFB-47F4-42E0-A353-47106AAE9DCA}">
      <dgm:prSet/>
      <dgm:spPr/>
    </dgm:pt>
    <dgm:pt modelId="{3DEC657A-4E0E-499F-B1ED-469C531CFCB6}">
      <dgm:prSet phldr="0"/>
      <dgm:spPr/>
      <dgm:t>
        <a:bodyPr/>
        <a:lstStyle/>
        <a:p>
          <a:pPr rtl="0"/>
          <a:r>
            <a:rPr lang="en-US">
              <a:latin typeface="Century Schoolbook" panose="02040604050505020304"/>
            </a:rPr>
            <a:t> Person didn't have a stroke but the model predicted that the person would have a stroke.</a:t>
          </a:r>
          <a:endParaRPr lang="en-US"/>
        </a:p>
      </dgm:t>
    </dgm:pt>
    <dgm:pt modelId="{9B6816B9-F313-4169-A228-95586DE9B2C9}" type="parTrans" cxnId="{1960C288-9FCD-4657-9C90-81CDF0D92197}">
      <dgm:prSet/>
      <dgm:spPr/>
    </dgm:pt>
    <dgm:pt modelId="{178E5A5D-D48A-42ED-A7B1-C20FE3A82FD3}" type="sibTrans" cxnId="{1960C288-9FCD-4657-9C90-81CDF0D92197}">
      <dgm:prSet/>
      <dgm:spPr/>
    </dgm:pt>
    <dgm:pt modelId="{AE0C5B2E-1BF7-42AE-9367-0D55697F0EE4}">
      <dgm:prSet phldr="0"/>
      <dgm:spPr/>
      <dgm:t>
        <a:bodyPr/>
        <a:lstStyle/>
        <a:p>
          <a:pPr rtl="0"/>
          <a:r>
            <a:rPr lang="en-US">
              <a:latin typeface="Century Schoolbook" panose="02040604050505020304"/>
            </a:rPr>
            <a:t>Person did not have a stroke, the model also predicted that the person wont have a stroke. </a:t>
          </a:r>
          <a:endParaRPr lang="en-US"/>
        </a:p>
      </dgm:t>
    </dgm:pt>
    <dgm:pt modelId="{B0F98B14-3375-45F5-A30D-78B8438DC8D0}" type="parTrans" cxnId="{4C8CFEDC-427F-4AB1-A443-7B34B49CF654}">
      <dgm:prSet/>
      <dgm:spPr/>
    </dgm:pt>
    <dgm:pt modelId="{A6713F57-4F98-44A4-8CA2-B81211F91043}" type="sibTrans" cxnId="{4C8CFEDC-427F-4AB1-A443-7B34B49CF654}">
      <dgm:prSet/>
      <dgm:spPr/>
    </dgm:pt>
    <dgm:pt modelId="{31D8832F-3903-4307-8307-1E15855CF965}" type="pres">
      <dgm:prSet presAssocID="{0B8FE5C8-DA28-4557-B988-E99B5143F1AB}" presName="compositeShape" presStyleCnt="0">
        <dgm:presLayoutVars>
          <dgm:chMax val="7"/>
          <dgm:dir/>
          <dgm:resizeHandles val="exact"/>
        </dgm:presLayoutVars>
      </dgm:prSet>
      <dgm:spPr/>
    </dgm:pt>
    <dgm:pt modelId="{AACF7D70-CA7A-44DA-98E7-34A8E5A79883}" type="pres">
      <dgm:prSet presAssocID="{0B8FE5C8-DA28-4557-B988-E99B5143F1AB}" presName="wedge1" presStyleLbl="node1" presStyleIdx="0" presStyleCnt="4"/>
      <dgm:spPr/>
    </dgm:pt>
    <dgm:pt modelId="{BE44247E-9185-445E-A5AA-BA235832FE2B}" type="pres">
      <dgm:prSet presAssocID="{0B8FE5C8-DA28-4557-B988-E99B5143F1AB}" presName="wedge1Tx" presStyleLbl="node1" presStyleIdx="0" presStyleCnt="4">
        <dgm:presLayoutVars>
          <dgm:chMax val="0"/>
          <dgm:chPref val="0"/>
          <dgm:bulletEnabled val="1"/>
        </dgm:presLayoutVars>
      </dgm:prSet>
      <dgm:spPr/>
    </dgm:pt>
    <dgm:pt modelId="{8F4EF373-80B3-4476-AB2E-F9A381F1AA86}" type="pres">
      <dgm:prSet presAssocID="{0B8FE5C8-DA28-4557-B988-E99B5143F1AB}" presName="wedge2" presStyleLbl="node1" presStyleIdx="1" presStyleCnt="4"/>
      <dgm:spPr/>
    </dgm:pt>
    <dgm:pt modelId="{82E841D2-9DB7-49DB-A6EE-87ECC7CEC030}" type="pres">
      <dgm:prSet presAssocID="{0B8FE5C8-DA28-4557-B988-E99B5143F1AB}" presName="wedge2Tx" presStyleLbl="node1" presStyleIdx="1" presStyleCnt="4">
        <dgm:presLayoutVars>
          <dgm:chMax val="0"/>
          <dgm:chPref val="0"/>
          <dgm:bulletEnabled val="1"/>
        </dgm:presLayoutVars>
      </dgm:prSet>
      <dgm:spPr/>
    </dgm:pt>
    <dgm:pt modelId="{C2399D33-9F6B-4FE7-95AE-90AF75277671}" type="pres">
      <dgm:prSet presAssocID="{0B8FE5C8-DA28-4557-B988-E99B5143F1AB}" presName="wedge3" presStyleLbl="node1" presStyleIdx="2" presStyleCnt="4"/>
      <dgm:spPr/>
    </dgm:pt>
    <dgm:pt modelId="{B5D77BEA-2542-432A-A20D-D7F0A4CAEBD4}" type="pres">
      <dgm:prSet presAssocID="{0B8FE5C8-DA28-4557-B988-E99B5143F1AB}" presName="wedge3Tx" presStyleLbl="node1" presStyleIdx="2" presStyleCnt="4">
        <dgm:presLayoutVars>
          <dgm:chMax val="0"/>
          <dgm:chPref val="0"/>
          <dgm:bulletEnabled val="1"/>
        </dgm:presLayoutVars>
      </dgm:prSet>
      <dgm:spPr/>
    </dgm:pt>
    <dgm:pt modelId="{D50C4D4C-533F-4C3B-AE8E-72C1B2C20E33}" type="pres">
      <dgm:prSet presAssocID="{0B8FE5C8-DA28-4557-B988-E99B5143F1AB}" presName="wedge4" presStyleLbl="node1" presStyleIdx="3" presStyleCnt="4"/>
      <dgm:spPr/>
    </dgm:pt>
    <dgm:pt modelId="{2D94B806-0DEF-41B2-A0A9-B6B96786D286}" type="pres">
      <dgm:prSet presAssocID="{0B8FE5C8-DA28-4557-B988-E99B5143F1AB}" presName="wedge4Tx" presStyleLbl="node1" presStyleIdx="3" presStyleCnt="4">
        <dgm:presLayoutVars>
          <dgm:chMax val="0"/>
          <dgm:chPref val="0"/>
          <dgm:bulletEnabled val="1"/>
        </dgm:presLayoutVars>
      </dgm:prSet>
      <dgm:spPr/>
    </dgm:pt>
  </dgm:ptLst>
  <dgm:cxnLst>
    <dgm:cxn modelId="{71104C01-3B16-4874-BA04-902541F89A56}" type="presOf" srcId="{AE0C5B2E-1BF7-42AE-9367-0D55697F0EE4}" destId="{82E841D2-9DB7-49DB-A6EE-87ECC7CEC030}" srcOrd="1" destOrd="0" presId="urn:microsoft.com/office/officeart/2005/8/layout/chart3"/>
    <dgm:cxn modelId="{1CB48D74-98B9-482A-ABE9-52686938B29E}" srcId="{0B8FE5C8-DA28-4557-B988-E99B5143F1AB}" destId="{A6D49D69-184F-4D11-AD09-7E2F7FF76DE0}" srcOrd="3" destOrd="0" parTransId="{0642E874-A628-4B87-B973-1E02A96AAC3C}" sibTransId="{DE1A56F0-20BC-42CA-9805-580123441A3A}"/>
    <dgm:cxn modelId="{F6338475-2871-46EF-90AA-BC9A5819FDED}" type="presOf" srcId="{2C569371-67E4-4A4C-B2E4-911AE73612AA}" destId="{AACF7D70-CA7A-44DA-98E7-34A8E5A79883}" srcOrd="0" destOrd="0" presId="urn:microsoft.com/office/officeart/2005/8/layout/chart3"/>
    <dgm:cxn modelId="{FAAA3777-5BEA-44A2-B894-D4B9EB24D034}" type="presOf" srcId="{0B8FE5C8-DA28-4557-B988-E99B5143F1AB}" destId="{31D8832F-3903-4307-8307-1E15855CF965}" srcOrd="0" destOrd="0" presId="urn:microsoft.com/office/officeart/2005/8/layout/chart3"/>
    <dgm:cxn modelId="{1960C288-9FCD-4657-9C90-81CDF0D92197}" srcId="{0B8FE5C8-DA28-4557-B988-E99B5143F1AB}" destId="{3DEC657A-4E0E-499F-B1ED-469C531CFCB6}" srcOrd="2" destOrd="0" parTransId="{9B6816B9-F313-4169-A228-95586DE9B2C9}" sibTransId="{178E5A5D-D48A-42ED-A7B1-C20FE3A82FD3}"/>
    <dgm:cxn modelId="{C7E2198D-5C79-4EC3-8288-12C49CFA9123}" type="presOf" srcId="{3DEC657A-4E0E-499F-B1ED-469C531CFCB6}" destId="{C2399D33-9F6B-4FE7-95AE-90AF75277671}" srcOrd="0" destOrd="0" presId="urn:microsoft.com/office/officeart/2005/8/layout/chart3"/>
    <dgm:cxn modelId="{D612A4B2-DE9A-4BE7-B761-671A1BD44742}" type="presOf" srcId="{3DEC657A-4E0E-499F-B1ED-469C531CFCB6}" destId="{B5D77BEA-2542-432A-A20D-D7F0A4CAEBD4}" srcOrd="1" destOrd="0" presId="urn:microsoft.com/office/officeart/2005/8/layout/chart3"/>
    <dgm:cxn modelId="{EA2103B3-4E5C-4F8D-91EB-BA8196834537}" type="presOf" srcId="{2C569371-67E4-4A4C-B2E4-911AE73612AA}" destId="{BE44247E-9185-445E-A5AA-BA235832FE2B}" srcOrd="1" destOrd="0" presId="urn:microsoft.com/office/officeart/2005/8/layout/chart3"/>
    <dgm:cxn modelId="{37B445D3-367E-4FE4-94B9-E82BF1C74BB3}" type="presOf" srcId="{AE0C5B2E-1BF7-42AE-9367-0D55697F0EE4}" destId="{8F4EF373-80B3-4476-AB2E-F9A381F1AA86}" srcOrd="0" destOrd="0" presId="urn:microsoft.com/office/officeart/2005/8/layout/chart3"/>
    <dgm:cxn modelId="{4C8CFEDC-427F-4AB1-A443-7B34B49CF654}" srcId="{0B8FE5C8-DA28-4557-B988-E99B5143F1AB}" destId="{AE0C5B2E-1BF7-42AE-9367-0D55697F0EE4}" srcOrd="1" destOrd="0" parTransId="{B0F98B14-3375-45F5-A30D-78B8438DC8D0}" sibTransId="{A6713F57-4F98-44A4-8CA2-B81211F91043}"/>
    <dgm:cxn modelId="{07CBACED-15D2-4565-984E-73466BE611FB}" type="presOf" srcId="{A6D49D69-184F-4D11-AD09-7E2F7FF76DE0}" destId="{D50C4D4C-533F-4C3B-AE8E-72C1B2C20E33}" srcOrd="0" destOrd="0" presId="urn:microsoft.com/office/officeart/2005/8/layout/chart3"/>
    <dgm:cxn modelId="{BA5D2BFB-47F4-42E0-A353-47106AAE9DCA}" srcId="{0B8FE5C8-DA28-4557-B988-E99B5143F1AB}" destId="{2C569371-67E4-4A4C-B2E4-911AE73612AA}" srcOrd="0" destOrd="0" parTransId="{A7516124-D61C-467C-80A8-F3988FD730A5}" sibTransId="{A9A72FF4-15AC-430D-947A-8E7E9AB8155C}"/>
    <dgm:cxn modelId="{3CB2EFFF-C086-42D4-B6A7-1C7641BD7A55}" type="presOf" srcId="{A6D49D69-184F-4D11-AD09-7E2F7FF76DE0}" destId="{2D94B806-0DEF-41B2-A0A9-B6B96786D286}" srcOrd="1" destOrd="0" presId="urn:microsoft.com/office/officeart/2005/8/layout/chart3"/>
    <dgm:cxn modelId="{48ACCF60-3EB2-489E-AC8E-7F8647646226}" type="presParOf" srcId="{31D8832F-3903-4307-8307-1E15855CF965}" destId="{AACF7D70-CA7A-44DA-98E7-34A8E5A79883}" srcOrd="0" destOrd="0" presId="urn:microsoft.com/office/officeart/2005/8/layout/chart3"/>
    <dgm:cxn modelId="{B2DF3054-D394-48CF-9683-75CEB1BADB39}" type="presParOf" srcId="{31D8832F-3903-4307-8307-1E15855CF965}" destId="{BE44247E-9185-445E-A5AA-BA235832FE2B}" srcOrd="1" destOrd="0" presId="urn:microsoft.com/office/officeart/2005/8/layout/chart3"/>
    <dgm:cxn modelId="{B01DCCE7-CC8D-4DCF-9D3A-2B86217EF163}" type="presParOf" srcId="{31D8832F-3903-4307-8307-1E15855CF965}" destId="{8F4EF373-80B3-4476-AB2E-F9A381F1AA86}" srcOrd="2" destOrd="0" presId="urn:microsoft.com/office/officeart/2005/8/layout/chart3"/>
    <dgm:cxn modelId="{3CCEFADB-1D63-4533-8313-35AE592A4D4A}" type="presParOf" srcId="{31D8832F-3903-4307-8307-1E15855CF965}" destId="{82E841D2-9DB7-49DB-A6EE-87ECC7CEC030}" srcOrd="3" destOrd="0" presId="urn:microsoft.com/office/officeart/2005/8/layout/chart3"/>
    <dgm:cxn modelId="{FC95DCA4-0354-495C-B7F8-A7DEF9DA6EA1}" type="presParOf" srcId="{31D8832F-3903-4307-8307-1E15855CF965}" destId="{C2399D33-9F6B-4FE7-95AE-90AF75277671}" srcOrd="4" destOrd="0" presId="urn:microsoft.com/office/officeart/2005/8/layout/chart3"/>
    <dgm:cxn modelId="{5CC4AEED-8F4D-440B-BEB0-C8D865E1B9E4}" type="presParOf" srcId="{31D8832F-3903-4307-8307-1E15855CF965}" destId="{B5D77BEA-2542-432A-A20D-D7F0A4CAEBD4}" srcOrd="5" destOrd="0" presId="urn:microsoft.com/office/officeart/2005/8/layout/chart3"/>
    <dgm:cxn modelId="{CBA15B8A-274D-4CC1-B7D9-22E7547DDFB5}" type="presParOf" srcId="{31D8832F-3903-4307-8307-1E15855CF965}" destId="{D50C4D4C-533F-4C3B-AE8E-72C1B2C20E33}" srcOrd="6" destOrd="0" presId="urn:microsoft.com/office/officeart/2005/8/layout/chart3"/>
    <dgm:cxn modelId="{19A8258E-03AD-4650-B706-E39CA2CF6C95}" type="presParOf" srcId="{31D8832F-3903-4307-8307-1E15855CF965}" destId="{2D94B806-0DEF-41B2-A0A9-B6B96786D286}"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0B2CAE-73A0-4147-9C1A-E68D88FD2576}"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BE1F741-E7B7-4229-AA6E-28EDCF97D486}">
      <dgm:prSet phldr="0"/>
      <dgm:spPr/>
      <dgm:t>
        <a:bodyPr/>
        <a:lstStyle/>
        <a:p>
          <a:pPr>
            <a:lnSpc>
              <a:spcPct val="100000"/>
            </a:lnSpc>
          </a:pPr>
          <a:r>
            <a:rPr lang="en-US" dirty="0"/>
            <a:t>Early prediction will also help in reducing the severity of the disease and avoid socio economic burden for the families.</a:t>
          </a:r>
        </a:p>
      </dgm:t>
    </dgm:pt>
    <dgm:pt modelId="{5AD763E8-2790-48E3-915F-A8DD6012D699}" type="parTrans" cxnId="{B077E9A7-B855-4A65-B21F-44B7ED217466}">
      <dgm:prSet/>
      <dgm:spPr/>
      <dgm:t>
        <a:bodyPr/>
        <a:lstStyle/>
        <a:p>
          <a:endParaRPr lang="en-US"/>
        </a:p>
      </dgm:t>
    </dgm:pt>
    <dgm:pt modelId="{65F4F6AA-2CD3-4444-BB16-849E6C886CF6}" type="sibTrans" cxnId="{B077E9A7-B855-4A65-B21F-44B7ED217466}">
      <dgm:prSet/>
      <dgm:spPr/>
      <dgm:t>
        <a:bodyPr/>
        <a:lstStyle/>
        <a:p>
          <a:endParaRPr lang="en-US"/>
        </a:p>
      </dgm:t>
    </dgm:pt>
    <dgm:pt modelId="{8D05ADE5-78DE-4C2C-8A21-84CC452F745B}">
      <dgm:prSet phldr="0"/>
      <dgm:spPr/>
      <dgm:t>
        <a:bodyPr/>
        <a:lstStyle/>
        <a:p>
          <a:pPr>
            <a:lnSpc>
              <a:spcPct val="100000"/>
            </a:lnSpc>
          </a:pPr>
          <a:r>
            <a:rPr lang="en-US">
              <a:latin typeface="Century Schoolbook" panose="02040604050505020304"/>
            </a:rPr>
            <a:t>If the risk of occurrence of  Brain stroke is predicted earlier, a person can take precautionary measures prior the attack.</a:t>
          </a:r>
        </a:p>
      </dgm:t>
    </dgm:pt>
    <dgm:pt modelId="{D5F1F3BF-E206-4AFF-B931-02D9827666DE}" type="parTrans" cxnId="{4FDE4475-B32C-43DD-9121-42FD96597A65}">
      <dgm:prSet/>
      <dgm:spPr/>
      <dgm:t>
        <a:bodyPr/>
        <a:lstStyle/>
        <a:p>
          <a:endParaRPr lang="en-US"/>
        </a:p>
      </dgm:t>
    </dgm:pt>
    <dgm:pt modelId="{6C7701BF-5011-4241-99CB-30FA4C56F700}" type="sibTrans" cxnId="{4FDE4475-B32C-43DD-9121-42FD96597A65}">
      <dgm:prSet/>
      <dgm:spPr/>
      <dgm:t>
        <a:bodyPr/>
        <a:lstStyle/>
        <a:p>
          <a:endParaRPr lang="en-US"/>
        </a:p>
      </dgm:t>
    </dgm:pt>
    <dgm:pt modelId="{EDFFC530-8622-4A49-8DB8-2F116C1F74C6}" type="pres">
      <dgm:prSet presAssocID="{370B2CAE-73A0-4147-9C1A-E68D88FD2576}" presName="vert0" presStyleCnt="0">
        <dgm:presLayoutVars>
          <dgm:dir/>
          <dgm:animOne val="branch"/>
          <dgm:animLvl val="lvl"/>
        </dgm:presLayoutVars>
      </dgm:prSet>
      <dgm:spPr/>
    </dgm:pt>
    <dgm:pt modelId="{53592FB9-F051-4EA9-AAE0-9153FEA19D6A}" type="pres">
      <dgm:prSet presAssocID="{5BE1F741-E7B7-4229-AA6E-28EDCF97D486}" presName="thickLine" presStyleLbl="alignNode1" presStyleIdx="0" presStyleCnt="2"/>
      <dgm:spPr/>
    </dgm:pt>
    <dgm:pt modelId="{19840474-E48A-4D07-AB30-042FEBB2D095}" type="pres">
      <dgm:prSet presAssocID="{5BE1F741-E7B7-4229-AA6E-28EDCF97D486}" presName="horz1" presStyleCnt="0"/>
      <dgm:spPr/>
    </dgm:pt>
    <dgm:pt modelId="{51FF6272-2D0B-42EC-B1BD-1BD134A66D72}" type="pres">
      <dgm:prSet presAssocID="{5BE1F741-E7B7-4229-AA6E-28EDCF97D486}" presName="tx1" presStyleLbl="revTx" presStyleIdx="0" presStyleCnt="2"/>
      <dgm:spPr/>
    </dgm:pt>
    <dgm:pt modelId="{9476A54E-4DF9-4E03-8167-F06F6ACD15FA}" type="pres">
      <dgm:prSet presAssocID="{5BE1F741-E7B7-4229-AA6E-28EDCF97D486}" presName="vert1" presStyleCnt="0"/>
      <dgm:spPr/>
    </dgm:pt>
    <dgm:pt modelId="{006256F5-A3D1-4E45-BC78-D8C4962ED7F5}" type="pres">
      <dgm:prSet presAssocID="{8D05ADE5-78DE-4C2C-8A21-84CC452F745B}" presName="thickLine" presStyleLbl="alignNode1" presStyleIdx="1" presStyleCnt="2"/>
      <dgm:spPr/>
    </dgm:pt>
    <dgm:pt modelId="{F2BF4227-C8FB-4F5A-85E1-49C8AC47C028}" type="pres">
      <dgm:prSet presAssocID="{8D05ADE5-78DE-4C2C-8A21-84CC452F745B}" presName="horz1" presStyleCnt="0"/>
      <dgm:spPr/>
    </dgm:pt>
    <dgm:pt modelId="{E4650B67-99EB-47EB-A58A-B2495B6043E4}" type="pres">
      <dgm:prSet presAssocID="{8D05ADE5-78DE-4C2C-8A21-84CC452F745B}" presName="tx1" presStyleLbl="revTx" presStyleIdx="1" presStyleCnt="2"/>
      <dgm:spPr/>
    </dgm:pt>
    <dgm:pt modelId="{1A0B7A82-71CA-4A8A-9B20-18A0D49FC86A}" type="pres">
      <dgm:prSet presAssocID="{8D05ADE5-78DE-4C2C-8A21-84CC452F745B}" presName="vert1" presStyleCnt="0"/>
      <dgm:spPr/>
    </dgm:pt>
  </dgm:ptLst>
  <dgm:cxnLst>
    <dgm:cxn modelId="{2D9E6E5F-6958-4312-A720-B58C1FA9A50E}" type="presOf" srcId="{8D05ADE5-78DE-4C2C-8A21-84CC452F745B}" destId="{E4650B67-99EB-47EB-A58A-B2495B6043E4}" srcOrd="0" destOrd="0" presId="urn:microsoft.com/office/officeart/2008/layout/LinedList"/>
    <dgm:cxn modelId="{4FDE4475-B32C-43DD-9121-42FD96597A65}" srcId="{370B2CAE-73A0-4147-9C1A-E68D88FD2576}" destId="{8D05ADE5-78DE-4C2C-8A21-84CC452F745B}" srcOrd="1" destOrd="0" parTransId="{D5F1F3BF-E206-4AFF-B931-02D9827666DE}" sibTransId="{6C7701BF-5011-4241-99CB-30FA4C56F700}"/>
    <dgm:cxn modelId="{8AD8A7A2-47B1-40C6-8289-E12C44980D58}" type="presOf" srcId="{370B2CAE-73A0-4147-9C1A-E68D88FD2576}" destId="{EDFFC530-8622-4A49-8DB8-2F116C1F74C6}" srcOrd="0" destOrd="0" presId="urn:microsoft.com/office/officeart/2008/layout/LinedList"/>
    <dgm:cxn modelId="{B077E9A7-B855-4A65-B21F-44B7ED217466}" srcId="{370B2CAE-73A0-4147-9C1A-E68D88FD2576}" destId="{5BE1F741-E7B7-4229-AA6E-28EDCF97D486}" srcOrd="0" destOrd="0" parTransId="{5AD763E8-2790-48E3-915F-A8DD6012D699}" sibTransId="{65F4F6AA-2CD3-4444-BB16-849E6C886CF6}"/>
    <dgm:cxn modelId="{34A0F3B5-3B11-44AE-BE01-B52B394C105A}" type="presOf" srcId="{5BE1F741-E7B7-4229-AA6E-28EDCF97D486}" destId="{51FF6272-2D0B-42EC-B1BD-1BD134A66D72}" srcOrd="0" destOrd="0" presId="urn:microsoft.com/office/officeart/2008/layout/LinedList"/>
    <dgm:cxn modelId="{72F4BD4E-9BF6-4D50-86FE-40E60E83FA74}" type="presParOf" srcId="{EDFFC530-8622-4A49-8DB8-2F116C1F74C6}" destId="{53592FB9-F051-4EA9-AAE0-9153FEA19D6A}" srcOrd="0" destOrd="0" presId="urn:microsoft.com/office/officeart/2008/layout/LinedList"/>
    <dgm:cxn modelId="{68D0E1F5-49B0-48B7-8D2E-F345DC37E6E2}" type="presParOf" srcId="{EDFFC530-8622-4A49-8DB8-2F116C1F74C6}" destId="{19840474-E48A-4D07-AB30-042FEBB2D095}" srcOrd="1" destOrd="0" presId="urn:microsoft.com/office/officeart/2008/layout/LinedList"/>
    <dgm:cxn modelId="{2B34588A-FF0F-4335-814D-5FB1E0DADEFE}" type="presParOf" srcId="{19840474-E48A-4D07-AB30-042FEBB2D095}" destId="{51FF6272-2D0B-42EC-B1BD-1BD134A66D72}" srcOrd="0" destOrd="0" presId="urn:microsoft.com/office/officeart/2008/layout/LinedList"/>
    <dgm:cxn modelId="{71605615-A46C-4550-9EF0-016B0434A829}" type="presParOf" srcId="{19840474-E48A-4D07-AB30-042FEBB2D095}" destId="{9476A54E-4DF9-4E03-8167-F06F6ACD15FA}" srcOrd="1" destOrd="0" presId="urn:microsoft.com/office/officeart/2008/layout/LinedList"/>
    <dgm:cxn modelId="{995A5782-FE8D-4A53-89C6-4788DAC805B7}" type="presParOf" srcId="{EDFFC530-8622-4A49-8DB8-2F116C1F74C6}" destId="{006256F5-A3D1-4E45-BC78-D8C4962ED7F5}" srcOrd="2" destOrd="0" presId="urn:microsoft.com/office/officeart/2008/layout/LinedList"/>
    <dgm:cxn modelId="{BEB4CF9B-AE9C-4D02-8AC1-88ABFE471F54}" type="presParOf" srcId="{EDFFC530-8622-4A49-8DB8-2F116C1F74C6}" destId="{F2BF4227-C8FB-4F5A-85E1-49C8AC47C028}" srcOrd="3" destOrd="0" presId="urn:microsoft.com/office/officeart/2008/layout/LinedList"/>
    <dgm:cxn modelId="{EB7622E0-ACB6-45DE-B86A-131128A18397}" type="presParOf" srcId="{F2BF4227-C8FB-4F5A-85E1-49C8AC47C028}" destId="{E4650B67-99EB-47EB-A58A-B2495B6043E4}" srcOrd="0" destOrd="0" presId="urn:microsoft.com/office/officeart/2008/layout/LinedList"/>
    <dgm:cxn modelId="{93280397-56B0-42FB-B40D-6A9D2E6E9153}" type="presParOf" srcId="{F2BF4227-C8FB-4F5A-85E1-49C8AC47C028}" destId="{1A0B7A82-71CA-4A8A-9B20-18A0D49FC8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F7D70-CA7A-44DA-98E7-34A8E5A79883}">
      <dsp:nvSpPr>
        <dsp:cNvPr id="0" name=""/>
        <dsp:cNvSpPr/>
      </dsp:nvSpPr>
      <dsp:spPr>
        <a:xfrm>
          <a:off x="826266" y="349956"/>
          <a:ext cx="4718519" cy="4718519"/>
        </a:xfrm>
        <a:prstGeom prst="pie">
          <a:avLst>
            <a:gd name="adj1" fmla="val 16200000"/>
            <a:gd name="adj2" fmla="val 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Schoolbook" panose="02040604050505020304"/>
            </a:rPr>
            <a:t>Person had a stroke but the model predicted that the person wont have a stroke.</a:t>
          </a:r>
        </a:p>
      </dsp:txBody>
      <dsp:txXfrm>
        <a:off x="3239451" y="1222882"/>
        <a:ext cx="1741358" cy="1404321"/>
      </dsp:txXfrm>
    </dsp:sp>
    <dsp:sp modelId="{8F4EF373-80B3-4476-AB2E-F9A381F1AA86}">
      <dsp:nvSpPr>
        <dsp:cNvPr id="0" name=""/>
        <dsp:cNvSpPr/>
      </dsp:nvSpPr>
      <dsp:spPr>
        <a:xfrm>
          <a:off x="627414" y="548808"/>
          <a:ext cx="4718519" cy="4718519"/>
        </a:xfrm>
        <a:prstGeom prst="pie">
          <a:avLst>
            <a:gd name="adj1" fmla="val 0"/>
            <a:gd name="adj2" fmla="val 540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Schoolbook" panose="02040604050505020304"/>
            </a:rPr>
            <a:t>Person did not have a stroke, the model also predicted that the person wont have a stroke. </a:t>
          </a:r>
          <a:endParaRPr lang="en-US" sz="1600" kern="1200"/>
        </a:p>
      </dsp:txBody>
      <dsp:txXfrm>
        <a:off x="3070933" y="2992327"/>
        <a:ext cx="1741358" cy="1404321"/>
      </dsp:txXfrm>
    </dsp:sp>
    <dsp:sp modelId="{C2399D33-9F6B-4FE7-95AE-90AF75277671}">
      <dsp:nvSpPr>
        <dsp:cNvPr id="0" name=""/>
        <dsp:cNvSpPr/>
      </dsp:nvSpPr>
      <dsp:spPr>
        <a:xfrm>
          <a:off x="627414" y="548808"/>
          <a:ext cx="4718519" cy="4718519"/>
        </a:xfrm>
        <a:prstGeom prst="pie">
          <a:avLst>
            <a:gd name="adj1" fmla="val 5400000"/>
            <a:gd name="adj2" fmla="val 1080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Schoolbook" panose="02040604050505020304"/>
            </a:rPr>
            <a:t> Person didn't have a stroke but the model predicted that the person would have a stroke.</a:t>
          </a:r>
          <a:endParaRPr lang="en-US" sz="1600" kern="1200"/>
        </a:p>
      </dsp:txBody>
      <dsp:txXfrm>
        <a:off x="1161056" y="2992327"/>
        <a:ext cx="1741358" cy="1404321"/>
      </dsp:txXfrm>
    </dsp:sp>
    <dsp:sp modelId="{D50C4D4C-533F-4C3B-AE8E-72C1B2C20E33}">
      <dsp:nvSpPr>
        <dsp:cNvPr id="0" name=""/>
        <dsp:cNvSpPr/>
      </dsp:nvSpPr>
      <dsp:spPr>
        <a:xfrm>
          <a:off x="627414" y="548808"/>
          <a:ext cx="4718519" cy="4718519"/>
        </a:xfrm>
        <a:prstGeom prst="pie">
          <a:avLst>
            <a:gd name="adj1" fmla="val 10800000"/>
            <a:gd name="adj2" fmla="val 1620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Schoolbook" panose="02040604050505020304"/>
            </a:rPr>
            <a:t> Person had a stroke and the model also predicted that the person would have a stroke</a:t>
          </a:r>
          <a:r>
            <a:rPr lang="en-US" sz="1600" kern="1200"/>
            <a:t>.</a:t>
          </a:r>
        </a:p>
      </dsp:txBody>
      <dsp:txXfrm>
        <a:off x="1161056" y="1419487"/>
        <a:ext cx="1741358" cy="14043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92FB9-F051-4EA9-AAE0-9153FEA19D6A}">
      <dsp:nvSpPr>
        <dsp:cNvPr id="0" name=""/>
        <dsp:cNvSpPr/>
      </dsp:nvSpPr>
      <dsp:spPr>
        <a:xfrm>
          <a:off x="0" y="0"/>
          <a:ext cx="4936525" cy="0"/>
        </a:xfrm>
        <a:prstGeom prst="line">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FF6272-2D0B-42EC-B1BD-1BD134A66D72}">
      <dsp:nvSpPr>
        <dsp:cNvPr id="0" name=""/>
        <dsp:cNvSpPr/>
      </dsp:nvSpPr>
      <dsp:spPr>
        <a:xfrm>
          <a:off x="0" y="0"/>
          <a:ext cx="4936525" cy="2113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100000"/>
            </a:lnSpc>
            <a:spcBef>
              <a:spcPct val="0"/>
            </a:spcBef>
            <a:spcAft>
              <a:spcPct val="35000"/>
            </a:spcAft>
            <a:buNone/>
          </a:pPr>
          <a:r>
            <a:rPr lang="en-US" sz="2500" kern="1200" dirty="0"/>
            <a:t>Early prediction will also help in reducing the severity of the disease and avoid socio economic burden for the families.</a:t>
          </a:r>
        </a:p>
      </dsp:txBody>
      <dsp:txXfrm>
        <a:off x="0" y="0"/>
        <a:ext cx="4936525" cy="2113574"/>
      </dsp:txXfrm>
    </dsp:sp>
    <dsp:sp modelId="{006256F5-A3D1-4E45-BC78-D8C4962ED7F5}">
      <dsp:nvSpPr>
        <dsp:cNvPr id="0" name=""/>
        <dsp:cNvSpPr/>
      </dsp:nvSpPr>
      <dsp:spPr>
        <a:xfrm>
          <a:off x="0" y="2113574"/>
          <a:ext cx="4936525" cy="0"/>
        </a:xfrm>
        <a:prstGeom prst="line">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650B67-99EB-47EB-A58A-B2495B6043E4}">
      <dsp:nvSpPr>
        <dsp:cNvPr id="0" name=""/>
        <dsp:cNvSpPr/>
      </dsp:nvSpPr>
      <dsp:spPr>
        <a:xfrm>
          <a:off x="0" y="2113574"/>
          <a:ext cx="4936525" cy="2113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100000"/>
            </a:lnSpc>
            <a:spcBef>
              <a:spcPct val="0"/>
            </a:spcBef>
            <a:spcAft>
              <a:spcPct val="35000"/>
            </a:spcAft>
            <a:buNone/>
          </a:pPr>
          <a:r>
            <a:rPr lang="en-US" sz="2500" kern="1200">
              <a:latin typeface="Century Schoolbook" panose="02040604050505020304"/>
            </a:rPr>
            <a:t>If the risk of occurrence of  Brain stroke is predicted earlier, a person can take precautionary measures prior the attack.</a:t>
          </a:r>
        </a:p>
      </dsp:txBody>
      <dsp:txXfrm>
        <a:off x="0" y="2113574"/>
        <a:ext cx="4936525" cy="2113574"/>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07771-3FAA-4D43-A059-9A7D838C2880}" type="datetimeFigureOut">
              <a:rPr lang="en-US" smtClean="0"/>
              <a:t>11/10/22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68C18-1BF1-F447-95ED-60EAAE35426E}" type="slidenum">
              <a:rPr lang="en-US" smtClean="0"/>
              <a:t>‹#›</a:t>
            </a:fld>
            <a:endParaRPr lang="en-US"/>
          </a:p>
        </p:txBody>
      </p:sp>
    </p:spTree>
    <p:extLst>
      <p:ext uri="{BB962C8B-B14F-4D97-AF65-F5344CB8AC3E}">
        <p14:creationId xmlns:p14="http://schemas.microsoft.com/office/powerpoint/2010/main" val="139175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182742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11/10/22</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BC751F3-ABD6-4995-8494-4932D12ACE1B}"/>
              </a:ext>
            </a:extLst>
          </p:cNvPr>
          <p:cNvSpPr>
            <a:spLocks noGrp="1"/>
          </p:cNvSpPr>
          <p:nvPr>
            <p:ph sz="quarter" idx="19"/>
          </p:nvPr>
        </p:nvSpPr>
        <p:spPr>
          <a:xfrm>
            <a:off x="5326063" y="559678"/>
            <a:ext cx="6103937" cy="519183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75451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11/10/22</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endParaRPr lang="en-US" noProof="0"/>
          </a:p>
        </p:txBody>
      </p:sp>
    </p:spTree>
    <p:extLst>
      <p:ext uri="{BB962C8B-B14F-4D97-AF65-F5344CB8AC3E}">
        <p14:creationId xmlns:p14="http://schemas.microsoft.com/office/powerpoint/2010/main" val="368749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11/10/22</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889D34E-DF9E-41B7-A5EC-B9D63999B3D0}"/>
              </a:ext>
            </a:extLst>
          </p:cNvPr>
          <p:cNvSpPr>
            <a:spLocks noGrp="1"/>
          </p:cNvSpPr>
          <p:nvPr>
            <p:ph idx="1"/>
          </p:nvPr>
        </p:nvSpPr>
        <p:spPr>
          <a:xfrm>
            <a:off x="5181600" y="559678"/>
            <a:ext cx="6172200" cy="561728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2617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F316E73E-FB98-2A42-974A-9CD83D46C100}" type="datetime1">
              <a:rPr lang="en-US" noProof="0" smtClean="0"/>
              <a:t>11/10/22</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45430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A115EF-7A83-9842-815E-554E5DEB63CD}" type="datetime1">
              <a:rPr lang="en-US" noProof="0" smtClean="0"/>
              <a:t>11/10/22</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4277019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4BE097A0-4000-B744-87D8-18F42A934248}" type="datetime1">
              <a:rPr lang="en-US" noProof="0" smtClean="0"/>
              <a:t>11/10/22</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043447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11/10/22</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82390238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2565D1-06D8-4141-9B5F-95C29313C16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ext Placeholder 19">
            <a:extLst>
              <a:ext uri="{FF2B5EF4-FFF2-40B4-BE49-F238E27FC236}">
                <a16:creationId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sp>
        <p:nvSpPr>
          <p:cNvPr id="3" name="Content Placehold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C3BDDDD7-72ED-FC4E-8075-0107060235C5}" type="datetime1">
              <a:rPr lang="en-US" noProof="0" smtClean="0"/>
              <a:t>11/10/22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11" name="Title 1">
            <a:extLst>
              <a:ext uri="{FF2B5EF4-FFF2-40B4-BE49-F238E27FC236}">
                <a16:creationId xmlns:a16="http://schemas.microsoft.com/office/drawing/2014/main" id="{3837580B-9009-4524-B820-7ACB27BCBEB4}"/>
              </a:ext>
            </a:extLst>
          </p:cNvPr>
          <p:cNvSpPr>
            <a:spLocks noGrp="1"/>
          </p:cNvSpPr>
          <p:nvPr>
            <p:ph type="title"/>
          </p:nvPr>
        </p:nvSpPr>
        <p:spPr>
          <a:xfrm>
            <a:off x="762000" y="559678"/>
            <a:ext cx="3833906" cy="2221622"/>
          </a:xfrm>
        </p:spPr>
        <p:txBody>
          <a:bodyPr anchor="b"/>
          <a:lstStyle/>
          <a:p>
            <a:r>
              <a:rPr lang="en-US" noProof="0"/>
              <a:t>Click to edit Master title style</a:t>
            </a:r>
          </a:p>
        </p:txBody>
      </p:sp>
      <p:cxnSp>
        <p:nvCxnSpPr>
          <p:cNvPr id="12" name="Straight Connector 11" title="Horizontal Rule Line">
            <a:extLst>
              <a:ext uri="{FF2B5EF4-FFF2-40B4-BE49-F238E27FC236}">
                <a16:creationId xmlns:a16="http://schemas.microsoft.com/office/drawing/2014/main" id="{54F1A406-73A8-450C-B21C-AA9616F476C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5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 Image / Icon Bullets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4" name="Date Placeholder 3"/>
          <p:cNvSpPr>
            <a:spLocks noGrp="1"/>
          </p:cNvSpPr>
          <p:nvPr>
            <p:ph type="dt" sz="half" idx="10"/>
          </p:nvPr>
        </p:nvSpPr>
        <p:spPr/>
        <p:txBody>
          <a:bodyPr/>
          <a:lstStyle/>
          <a:p>
            <a:fld id="{26B3D9D9-8B30-6A45-929D-0A0366E2E953}" type="datetime1">
              <a:rPr lang="en-US" noProof="0" smtClean="0"/>
              <a:t>11/10/22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8">
            <a:extLst>
              <a:ext uri="{FF2B5EF4-FFF2-40B4-BE49-F238E27FC236}">
                <a16:creationId xmlns:a16="http://schemas.microsoft.com/office/drawing/2014/main"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10">
            <a:extLst>
              <a:ext uri="{FF2B5EF4-FFF2-40B4-BE49-F238E27FC236}">
                <a16:creationId xmlns:a16="http://schemas.microsoft.com/office/drawing/2014/main"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6">
            <a:extLst>
              <a:ext uri="{FF2B5EF4-FFF2-40B4-BE49-F238E27FC236}">
                <a16:creationId xmlns:a16="http://schemas.microsoft.com/office/drawing/2014/main"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15">
            <a:extLst>
              <a:ext uri="{FF2B5EF4-FFF2-40B4-BE49-F238E27FC236}">
                <a16:creationId xmlns:a16="http://schemas.microsoft.com/office/drawing/2014/main"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8">
            <a:extLst>
              <a:ext uri="{FF2B5EF4-FFF2-40B4-BE49-F238E27FC236}">
                <a16:creationId xmlns:a16="http://schemas.microsoft.com/office/drawing/2014/main"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Picture Placeholder 22">
            <a:extLst>
              <a:ext uri="{FF2B5EF4-FFF2-40B4-BE49-F238E27FC236}">
                <a16:creationId xmlns:a16="http://schemas.microsoft.com/office/drawing/2014/main"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4">
            <a:extLst>
              <a:ext uri="{FF2B5EF4-FFF2-40B4-BE49-F238E27FC236}">
                <a16:creationId xmlns:a16="http://schemas.microsoft.com/office/drawing/2014/main"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6">
            <a:extLst>
              <a:ext uri="{FF2B5EF4-FFF2-40B4-BE49-F238E27FC236}">
                <a16:creationId xmlns:a16="http://schemas.microsoft.com/office/drawing/2014/main"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30">
            <a:extLst>
              <a:ext uri="{FF2B5EF4-FFF2-40B4-BE49-F238E27FC236}">
                <a16:creationId xmlns:a16="http://schemas.microsoft.com/office/drawing/2014/main"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2">
            <a:extLst>
              <a:ext uri="{FF2B5EF4-FFF2-40B4-BE49-F238E27FC236}">
                <a16:creationId xmlns:a16="http://schemas.microsoft.com/office/drawing/2014/main"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4">
            <a:extLst>
              <a:ext uri="{FF2B5EF4-FFF2-40B4-BE49-F238E27FC236}">
                <a16:creationId xmlns:a16="http://schemas.microsoft.com/office/drawing/2014/main"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418798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mbered Bullets in a row">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3" name="Content Placeholder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4" name="Date Placeholder 3"/>
          <p:cNvSpPr>
            <a:spLocks noGrp="1"/>
          </p:cNvSpPr>
          <p:nvPr>
            <p:ph type="dt" sz="half" idx="10"/>
          </p:nvPr>
        </p:nvSpPr>
        <p:spPr/>
        <p:txBody>
          <a:bodyPr/>
          <a:lstStyle/>
          <a:p>
            <a:fld id="{54919B67-2563-3544-8019-B2D766585AE6}" type="datetime1">
              <a:rPr lang="en-US" noProof="0" smtClean="0"/>
              <a:t>11/10/22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9" name="Text Placeholder 8">
            <a:extLst>
              <a:ext uri="{FF2B5EF4-FFF2-40B4-BE49-F238E27FC236}">
                <a16:creationId xmlns:a16="http://schemas.microsoft.com/office/drawing/2014/main"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1" name="Text Placeholder 10">
            <a:extLst>
              <a:ext uri="{FF2B5EF4-FFF2-40B4-BE49-F238E27FC236}">
                <a16:creationId xmlns:a16="http://schemas.microsoft.com/office/drawing/2014/main"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3" name="Text Placeholder 12">
            <a:extLst>
              <a:ext uri="{FF2B5EF4-FFF2-40B4-BE49-F238E27FC236}">
                <a16:creationId xmlns:a16="http://schemas.microsoft.com/office/drawing/2014/main"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anchor="ctr">
            <a:noAutofit/>
          </a:bodyPr>
          <a:lstStyle>
            <a:lvl1pPr marL="0" indent="0" algn="ctr">
              <a:lnSpc>
                <a:spcPct val="100000"/>
              </a:lnSpc>
              <a:buNone/>
              <a:defRPr sz="2000" i="1">
                <a:solidFill>
                  <a:schemeClr val="bg1"/>
                </a:solidFill>
                <a:latin typeface="+mj-lt"/>
              </a:defRPr>
            </a:lvl1pPr>
          </a:lstStyle>
          <a:p>
            <a:pPr lvl="0"/>
            <a:r>
              <a:rPr lang="en-US" noProof="0"/>
              <a:t>1</a:t>
            </a:r>
          </a:p>
        </p:txBody>
      </p:sp>
      <p:sp>
        <p:nvSpPr>
          <p:cNvPr id="15" name="Text Placeholder 14">
            <a:extLst>
              <a:ext uri="{FF2B5EF4-FFF2-40B4-BE49-F238E27FC236}">
                <a16:creationId xmlns:a16="http://schemas.microsoft.com/office/drawing/2014/main"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2</a:t>
            </a:r>
          </a:p>
        </p:txBody>
      </p:sp>
      <p:sp>
        <p:nvSpPr>
          <p:cNvPr id="17" name="Text Placeholder 16">
            <a:extLst>
              <a:ext uri="{FF2B5EF4-FFF2-40B4-BE49-F238E27FC236}">
                <a16:creationId xmlns:a16="http://schemas.microsoft.com/office/drawing/2014/main"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3</a:t>
            </a:r>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1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11/10/22</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91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 Image / Icon Bullets">
    <p:bg>
      <p:bgPr>
        <a:solidFill>
          <a:schemeClr val="bg2"/>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id="{4C028BF1-8F7F-4E8E-9D47-05D46323E336}"/>
              </a:ext>
            </a:extLst>
          </p:cNvPr>
          <p:cNvSpPr/>
          <p:nvPr userDrawn="1"/>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noProof="0" smtClean="0"/>
              <a:t>11/10/22</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1" name="Text Placeholder 8">
            <a:extLst>
              <a:ext uri="{FF2B5EF4-FFF2-40B4-BE49-F238E27FC236}">
                <a16:creationId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2" name="Text Placeholder 10">
            <a:extLst>
              <a:ext uri="{FF2B5EF4-FFF2-40B4-BE49-F238E27FC236}">
                <a16:creationId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7" name="Text Placeholder 6">
            <a:extLst>
              <a:ext uri="{FF2B5EF4-FFF2-40B4-BE49-F238E27FC236}">
                <a16:creationId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16" name="Text Placeholder 15">
            <a:extLst>
              <a:ext uri="{FF2B5EF4-FFF2-40B4-BE49-F238E27FC236}">
                <a16:creationId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18">
            <a:extLst>
              <a:ext uri="{FF2B5EF4-FFF2-40B4-BE49-F238E27FC236}">
                <a16:creationId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Picture Placeholder 22">
            <a:extLst>
              <a:ext uri="{FF2B5EF4-FFF2-40B4-BE49-F238E27FC236}">
                <a16:creationId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5" name="Picture Placeholder 24">
            <a:extLst>
              <a:ext uri="{FF2B5EF4-FFF2-40B4-BE49-F238E27FC236}">
                <a16:creationId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6">
            <a:extLst>
              <a:ext uri="{FF2B5EF4-FFF2-40B4-BE49-F238E27FC236}">
                <a16:creationId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0">
            <a:extLst>
              <a:ext uri="{FF2B5EF4-FFF2-40B4-BE49-F238E27FC236}">
                <a16:creationId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3" name="Picture Placeholder 32">
            <a:extLst>
              <a:ext uri="{FF2B5EF4-FFF2-40B4-BE49-F238E27FC236}">
                <a16:creationId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5" name="Picture Placeholder 34">
            <a:extLst>
              <a:ext uri="{FF2B5EF4-FFF2-40B4-BE49-F238E27FC236}">
                <a16:creationId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23252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Medium Photos with Descriptio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hasCustomPrompt="1"/>
          </p:nvPr>
        </p:nvSpPr>
        <p:spPr>
          <a:xfrm>
            <a:off x="762000" y="2831932"/>
            <a:ext cx="3833906" cy="1562638"/>
          </a:xfrm>
        </p:spPr>
        <p:txBody>
          <a:bodyPr anchor="b"/>
          <a:lstStyle>
            <a:lvl1pPr>
              <a:defRPr/>
            </a:lvl1pPr>
          </a:lstStyle>
          <a:p>
            <a:r>
              <a:rPr lang="en-US" noProof="0"/>
              <a:t>Click to edit your title</a:t>
            </a:r>
          </a:p>
        </p:txBody>
      </p:sp>
      <p:sp>
        <p:nvSpPr>
          <p:cNvPr id="4" name="Date Placeholder 3"/>
          <p:cNvSpPr>
            <a:spLocks noGrp="1"/>
          </p:cNvSpPr>
          <p:nvPr>
            <p:ph type="dt" sz="half" idx="10"/>
          </p:nvPr>
        </p:nvSpPr>
        <p:spPr/>
        <p:txBody>
          <a:bodyPr/>
          <a:lstStyle/>
          <a:p>
            <a:fld id="{4176DA4A-63D4-BC43-9B38-53D06F7CC9C4}" type="datetime1">
              <a:rPr lang="en-US" noProof="0" smtClean="0"/>
              <a:t>11/10/22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4573117"/>
            <a:ext cx="3842550" cy="1178396"/>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Picture Placeholder 10">
            <a:extLst>
              <a:ext uri="{FF2B5EF4-FFF2-40B4-BE49-F238E27FC236}">
                <a16:creationId xmlns:a16="http://schemas.microsoft.com/office/drawing/2014/main"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anchor="ctr"/>
          <a:lstStyle>
            <a:lvl1pPr marL="0" indent="0" algn="ctr">
              <a:buNone/>
              <a:defRPr i="1"/>
            </a:lvl1pPr>
          </a:lstStyle>
          <a:p>
            <a:r>
              <a:rPr lang="en-US" noProof="0"/>
              <a:t>Insert Portrait Photo</a:t>
            </a:r>
          </a:p>
        </p:txBody>
      </p:sp>
      <p:sp>
        <p:nvSpPr>
          <p:cNvPr id="19" name="Content Placeholder 2">
            <a:extLst>
              <a:ext uri="{FF2B5EF4-FFF2-40B4-BE49-F238E27FC236}">
                <a16:creationId xmlns:a16="http://schemas.microsoft.com/office/drawing/2014/main"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8">
            <a:extLst>
              <a:ext uri="{FF2B5EF4-FFF2-40B4-BE49-F238E27FC236}">
                <a16:creationId xmlns:a16="http://schemas.microsoft.com/office/drawing/2014/main"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10">
            <a:extLst>
              <a:ext uri="{FF2B5EF4-FFF2-40B4-BE49-F238E27FC236}">
                <a16:creationId xmlns:a16="http://schemas.microsoft.com/office/drawing/2014/main"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6">
            <a:extLst>
              <a:ext uri="{FF2B5EF4-FFF2-40B4-BE49-F238E27FC236}">
                <a16:creationId xmlns:a16="http://schemas.microsoft.com/office/drawing/2014/main"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anchor="ct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5">
            <a:extLst>
              <a:ext uri="{FF2B5EF4-FFF2-40B4-BE49-F238E27FC236}">
                <a16:creationId xmlns:a16="http://schemas.microsoft.com/office/drawing/2014/main"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Text Placeholder 18">
            <a:extLst>
              <a:ext uri="{FF2B5EF4-FFF2-40B4-BE49-F238E27FC236}">
                <a16:creationId xmlns:a16="http://schemas.microsoft.com/office/drawing/2014/main"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7" name="Picture Placeholder 22">
            <a:extLst>
              <a:ext uri="{FF2B5EF4-FFF2-40B4-BE49-F238E27FC236}">
                <a16:creationId xmlns:a16="http://schemas.microsoft.com/office/drawing/2014/main"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4">
            <a:extLst>
              <a:ext uri="{FF2B5EF4-FFF2-40B4-BE49-F238E27FC236}">
                <a16:creationId xmlns:a16="http://schemas.microsoft.com/office/drawing/2014/main"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26">
            <a:extLst>
              <a:ext uri="{FF2B5EF4-FFF2-40B4-BE49-F238E27FC236}">
                <a16:creationId xmlns:a16="http://schemas.microsoft.com/office/drawing/2014/main"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0">
            <a:extLst>
              <a:ext uri="{FF2B5EF4-FFF2-40B4-BE49-F238E27FC236}">
                <a16:creationId xmlns:a16="http://schemas.microsoft.com/office/drawing/2014/main"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2">
            <a:extLst>
              <a:ext uri="{FF2B5EF4-FFF2-40B4-BE49-F238E27FC236}">
                <a16:creationId xmlns:a16="http://schemas.microsoft.com/office/drawing/2014/main"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2" name="Picture Placeholder 34">
            <a:extLst>
              <a:ext uri="{FF2B5EF4-FFF2-40B4-BE49-F238E27FC236}">
                <a16:creationId xmlns:a16="http://schemas.microsoft.com/office/drawing/2014/main"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10807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531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none" baseline="0">
                <a:solidFill>
                  <a:schemeClr val="tx1">
                    <a:lumMod val="85000"/>
                    <a:lumOff val="15000"/>
                  </a:schemeClr>
                </a:solidFill>
              </a:defRPr>
            </a:lvl1pPr>
          </a:lstStyle>
          <a:p>
            <a:r>
              <a:rPr lang="en-US" noProof="0"/>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529964A5-3468-3F49-AD7A-0CF5EB762F89}" type="datetime1">
              <a:rPr lang="en-US" noProof="0" smtClean="0"/>
              <a:t>11/10/22</a:t>
            </a:fld>
            <a:endParaRPr lang="en-US" noProof="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noProof="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3D2E340-0663-474B-992C-9192B5C45E57}" type="slidenum">
              <a:rPr lang="en-US" noProof="0" smtClean="0"/>
              <a:t>‹#›</a:t>
            </a:fld>
            <a:endParaRPr lang="en-US" noProof="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53484"/>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A90851AE-F437-A04B-ADE2-D5E346F2089C}" type="datetime1">
              <a:rPr lang="en-US" noProof="0" smtClean="0"/>
              <a:t>11/10/22</a:t>
            </a:fld>
            <a:endParaRPr lang="en-US" noProof="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noProof="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3D2E340-0663-474B-992C-9192B5C45E57}" type="slidenum">
              <a:rPr lang="en-US" noProof="0" smtClean="0"/>
              <a:t>‹#›</a:t>
            </a:fld>
            <a:endParaRPr lang="en-US" noProof="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093967"/>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95" r:id="rId3"/>
    <p:sldLayoutId id="2147484490" r:id="rId4"/>
    <p:sldLayoutId id="2147484491" r:id="rId5"/>
    <p:sldLayoutId id="2147484492" r:id="rId6"/>
    <p:sldLayoutId id="2147484493" r:id="rId7"/>
    <p:sldLayoutId id="2147484496" r:id="rId8"/>
    <p:sldLayoutId id="2147484481" r:id="rId9"/>
    <p:sldLayoutId id="2147484498" r:id="rId10"/>
    <p:sldLayoutId id="2147484499" r:id="rId11"/>
    <p:sldLayoutId id="2147484500" r:id="rId12"/>
    <p:sldLayoutId id="2147484482" r:id="rId13"/>
    <p:sldLayoutId id="2147484483" r:id="rId14"/>
    <p:sldLayoutId id="2147484484" r:id="rId15"/>
    <p:sldLayoutId id="2147484485" r:id="rId16"/>
  </p:sldLayoutIdLst>
  <p:hf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1.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svg"/><Relationship Id="rId9" Type="http://schemas.openxmlformats.org/officeDocument/2006/relationships/image" Target="../media/image14.jpe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747656" y="1264197"/>
            <a:ext cx="5670487" cy="4268965"/>
          </a:xfrm>
        </p:spPr>
        <p:txBody>
          <a:bodyPr anchor="ctr">
            <a:normAutofit/>
          </a:bodyPr>
          <a:lstStyle/>
          <a:p>
            <a:r>
              <a:rPr lang="en-US"/>
              <a:t>Prediction  of occurrence of Brain Stroke</a:t>
            </a:r>
          </a:p>
        </p:txBody>
      </p:sp>
      <p:sp>
        <p:nvSpPr>
          <p:cNvPr id="17" name="Slide Number Placeholder 4" hidden="1">
            <a:extLst>
              <a:ext uri="{FF2B5EF4-FFF2-40B4-BE49-F238E27FC236}">
                <a16:creationId xmlns:a16="http://schemas.microsoft.com/office/drawing/2014/main" id="{596F31C4-A1AA-D054-6DB8-EC055B7DD89A}"/>
              </a:ext>
            </a:extLst>
          </p:cNvPr>
          <p:cNvSpPr>
            <a:spLocks noGrp="1"/>
          </p:cNvSpPr>
          <p:nvPr>
            <p:ph type="sldNum" sz="quarter" idx="4294967295"/>
          </p:nvPr>
        </p:nvSpPr>
        <p:spPr>
          <a:xfrm>
            <a:off x="11784011" y="5607592"/>
            <a:ext cx="407988" cy="365125"/>
          </a:xfrm>
        </p:spPr>
        <p:txBody>
          <a:bodyPr anchor="ctr">
            <a:normAutofit/>
          </a:bodyPr>
          <a:lstStyle/>
          <a:p>
            <a:pPr>
              <a:spcAft>
                <a:spcPts val="600"/>
              </a:spcAft>
            </a:pPr>
            <a:fld id="{13D2E340-0663-474B-992C-9192B5C45E57}" type="slidenum">
              <a:rPr lang="en-US" noProof="0" smtClean="0"/>
              <a:pPr>
                <a:spcAft>
                  <a:spcPts val="600"/>
                </a:spcAft>
              </a:pPr>
              <a:t>1</a:t>
            </a:fld>
            <a:endParaRPr lang="en-US" noProof="0"/>
          </a:p>
        </p:txBody>
      </p:sp>
      <p:sp>
        <p:nvSpPr>
          <p:cNvPr id="25" name="Slide Number Placeholder 3" hidden="1">
            <a:extLst>
              <a:ext uri="{FF2B5EF4-FFF2-40B4-BE49-F238E27FC236}">
                <a16:creationId xmlns:a16="http://schemas.microsoft.com/office/drawing/2014/main" id="{EACE024D-462E-C251-4FB7-5AC57FCA979D}"/>
              </a:ext>
            </a:extLst>
          </p:cNvPr>
          <p:cNvSpPr>
            <a:spLocks noGrp="1"/>
          </p:cNvSpPr>
          <p:nvPr>
            <p:ph type="sldNum" sz="quarter" idx="4294967295"/>
          </p:nvPr>
        </p:nvSpPr>
        <p:spPr>
          <a:xfrm>
            <a:off x="11784011" y="5607592"/>
            <a:ext cx="407988" cy="365125"/>
          </a:xfrm>
        </p:spPr>
        <p:txBody>
          <a:bodyPr/>
          <a:lstStyle/>
          <a:p>
            <a:pPr>
              <a:spcAft>
                <a:spcPts val="600"/>
              </a:spcAft>
            </a:pPr>
            <a:fld id="{13D2E340-0663-474B-992C-9192B5C45E57}" type="slidenum">
              <a:rPr lang="en-US" noProof="0" smtClean="0"/>
              <a:pPr>
                <a:spcAft>
                  <a:spcPts val="600"/>
                </a:spcAft>
              </a:pPr>
              <a:t>1</a:t>
            </a:fld>
            <a:endParaRPr lang="en-US" noProof="0"/>
          </a:p>
        </p:txBody>
      </p:sp>
      <p:pic>
        <p:nvPicPr>
          <p:cNvPr id="16" name="Picture 17">
            <a:extLst>
              <a:ext uri="{FF2B5EF4-FFF2-40B4-BE49-F238E27FC236}">
                <a16:creationId xmlns:a16="http://schemas.microsoft.com/office/drawing/2014/main" id="{64EE6E9A-0673-B5E9-2969-41F5D9AFA932}"/>
              </a:ext>
            </a:extLst>
          </p:cNvPr>
          <p:cNvPicPr>
            <a:picLocks noChangeAspect="1"/>
          </p:cNvPicPr>
          <p:nvPr/>
        </p:nvPicPr>
        <p:blipFill>
          <a:blip r:embed="rId2"/>
          <a:stretch>
            <a:fillRect/>
          </a:stretch>
        </p:blipFill>
        <p:spPr>
          <a:xfrm>
            <a:off x="176982" y="1578708"/>
            <a:ext cx="5139812" cy="3811198"/>
          </a:xfrm>
          <a:prstGeom prst="rect">
            <a:avLst/>
          </a:prstGeom>
        </p:spPr>
      </p:pic>
    </p:spTree>
    <p:extLst>
      <p:ext uri="{BB962C8B-B14F-4D97-AF65-F5344CB8AC3E}">
        <p14:creationId xmlns:p14="http://schemas.microsoft.com/office/powerpoint/2010/main" val="1193886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B755-4327-A4A2-3383-4BBD319BEE4F}"/>
              </a:ext>
            </a:extLst>
          </p:cNvPr>
          <p:cNvSpPr>
            <a:spLocks noGrp="1"/>
          </p:cNvSpPr>
          <p:nvPr>
            <p:ph type="title"/>
          </p:nvPr>
        </p:nvSpPr>
        <p:spPr>
          <a:xfrm>
            <a:off x="1322258" y="1989439"/>
            <a:ext cx="9921295" cy="842003"/>
          </a:xfrm>
        </p:spPr>
        <p:txBody>
          <a:bodyPr vert="horz" lIns="91440" tIns="45720" rIns="91440" bIns="45720" rtlCol="0" anchor="t">
            <a:noAutofit/>
          </a:bodyPr>
          <a:lstStyle/>
          <a:p>
            <a:pPr marL="342900" indent="-342900" algn="l">
              <a:lnSpc>
                <a:spcPct val="100000"/>
              </a:lnSpc>
              <a:spcBef>
                <a:spcPts val="0"/>
              </a:spcBef>
              <a:buFont typeface="Arial"/>
              <a:buChar char="•"/>
            </a:pPr>
            <a:r>
              <a:rPr lang="en-US" sz="2400" i="0" dirty="0"/>
              <a:t>In our case, false negative i.e., person</a:t>
            </a:r>
            <a:r>
              <a:rPr lang="en-US" sz="2400" i="0" dirty="0">
                <a:ea typeface="+mj-lt"/>
                <a:cs typeface="+mj-lt"/>
              </a:rPr>
              <a:t> had a stroke but the model predicted that the person didn't have a stroke has a lot of impact.</a:t>
            </a:r>
            <a:br>
              <a:rPr lang="en-US" sz="2400" i="0" dirty="0"/>
            </a:br>
            <a:br>
              <a:rPr lang="en-US" sz="2400" i="0" dirty="0"/>
            </a:br>
            <a:endParaRPr lang="en-US" sz="2000" i="0" dirty="0">
              <a:ea typeface="+mj-lt"/>
              <a:cs typeface="+mj-lt"/>
            </a:endParaRPr>
          </a:p>
          <a:p>
            <a:pPr marL="342900" indent="-342900" algn="l">
              <a:buFont typeface="Arial"/>
              <a:buChar char="•"/>
            </a:pPr>
            <a:endParaRPr lang="en-US" dirty="0"/>
          </a:p>
        </p:txBody>
      </p:sp>
      <p:sp>
        <p:nvSpPr>
          <p:cNvPr id="3" name="Text Placeholder 2">
            <a:extLst>
              <a:ext uri="{FF2B5EF4-FFF2-40B4-BE49-F238E27FC236}">
                <a16:creationId xmlns:a16="http://schemas.microsoft.com/office/drawing/2014/main" id="{285FEF8C-921C-CE04-171B-63E5EF00ECA0}"/>
              </a:ext>
            </a:extLst>
          </p:cNvPr>
          <p:cNvSpPr>
            <a:spLocks noGrp="1"/>
          </p:cNvSpPr>
          <p:nvPr>
            <p:ph type="body" idx="1"/>
          </p:nvPr>
        </p:nvSpPr>
        <p:spPr>
          <a:xfrm>
            <a:off x="1947673" y="674880"/>
            <a:ext cx="8401429" cy="819150"/>
          </a:xfrm>
        </p:spPr>
        <p:txBody>
          <a:bodyPr>
            <a:normAutofit fontScale="92500"/>
          </a:bodyPr>
          <a:lstStyle/>
          <a:p>
            <a:pPr algn="ctr"/>
            <a:r>
              <a:rPr lang="en-US" sz="4000">
                <a:latin typeface="Century Schoolbook"/>
              </a:rPr>
              <a:t>Finding the Best Evaluation Metric</a:t>
            </a:r>
            <a:endParaRPr lang="en-US">
              <a:latin typeface="Century Schoolbook"/>
            </a:endParaRPr>
          </a:p>
        </p:txBody>
      </p:sp>
      <p:sp>
        <p:nvSpPr>
          <p:cNvPr id="4" name="Slide Number Placeholder 3">
            <a:extLst>
              <a:ext uri="{FF2B5EF4-FFF2-40B4-BE49-F238E27FC236}">
                <a16:creationId xmlns:a16="http://schemas.microsoft.com/office/drawing/2014/main" id="{18B9D0C5-B9F0-146E-BF44-0C83427BB819}"/>
              </a:ext>
            </a:extLst>
          </p:cNvPr>
          <p:cNvSpPr>
            <a:spLocks noGrp="1"/>
          </p:cNvSpPr>
          <p:nvPr>
            <p:ph type="sldNum" sz="quarter" idx="12"/>
          </p:nvPr>
        </p:nvSpPr>
        <p:spPr/>
        <p:txBody>
          <a:bodyPr/>
          <a:lstStyle/>
          <a:p>
            <a:fld id="{13D2E340-0663-474B-992C-9192B5C45E57}" type="slidenum">
              <a:rPr lang="en-US" noProof="0" smtClean="0"/>
              <a:t>10</a:t>
            </a:fld>
            <a:endParaRPr lang="en-US" noProof="0"/>
          </a:p>
        </p:txBody>
      </p:sp>
      <p:sp>
        <p:nvSpPr>
          <p:cNvPr id="5" name="TextBox 4">
            <a:extLst>
              <a:ext uri="{FF2B5EF4-FFF2-40B4-BE49-F238E27FC236}">
                <a16:creationId xmlns:a16="http://schemas.microsoft.com/office/drawing/2014/main" id="{E06EC4FC-7ED5-9E3F-E4E9-83255EF3C036}"/>
              </a:ext>
            </a:extLst>
          </p:cNvPr>
          <p:cNvSpPr txBox="1"/>
          <p:nvPr/>
        </p:nvSpPr>
        <p:spPr>
          <a:xfrm>
            <a:off x="1322716" y="3242094"/>
            <a:ext cx="997914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latin typeface="Century Schoolbook"/>
                <a:ea typeface="+mn-lt"/>
                <a:cs typeface="+mn-lt"/>
              </a:rPr>
              <a:t>In such cases recall is considered the best evaluation metric as we need to have less false negatives for our data .</a:t>
            </a:r>
            <a:br>
              <a:rPr lang="en-US" sz="2400" dirty="0">
                <a:latin typeface="Century Schoolbook"/>
                <a:ea typeface="+mn-lt"/>
                <a:cs typeface="+mn-lt"/>
              </a:rPr>
            </a:br>
            <a:endParaRPr lang="en-US" dirty="0">
              <a:ea typeface="+mn-lt"/>
              <a:cs typeface="+mn-lt"/>
            </a:endParaRPr>
          </a:p>
        </p:txBody>
      </p:sp>
      <p:pic>
        <p:nvPicPr>
          <p:cNvPr id="6" name="Picture 6" descr="A picture containing table&#10;&#10;Description automatically generated">
            <a:extLst>
              <a:ext uri="{FF2B5EF4-FFF2-40B4-BE49-F238E27FC236}">
                <a16:creationId xmlns:a16="http://schemas.microsoft.com/office/drawing/2014/main" id="{A12555CD-3AAE-5EE5-4898-472C15873D27}"/>
              </a:ext>
            </a:extLst>
          </p:cNvPr>
          <p:cNvPicPr>
            <a:picLocks noChangeAspect="1"/>
          </p:cNvPicPr>
          <p:nvPr/>
        </p:nvPicPr>
        <p:blipFill>
          <a:blip r:embed="rId2"/>
          <a:stretch>
            <a:fillRect/>
          </a:stretch>
        </p:blipFill>
        <p:spPr>
          <a:xfrm>
            <a:off x="3646098" y="4295956"/>
            <a:ext cx="4720086" cy="1429108"/>
          </a:xfrm>
          <a:prstGeom prst="rect">
            <a:avLst/>
          </a:prstGeom>
        </p:spPr>
      </p:pic>
    </p:spTree>
    <p:extLst>
      <p:ext uri="{BB962C8B-B14F-4D97-AF65-F5344CB8AC3E}">
        <p14:creationId xmlns:p14="http://schemas.microsoft.com/office/powerpoint/2010/main" val="2445948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8A0DFC-F65E-06E8-C90B-EF84B10B96A7}"/>
              </a:ext>
            </a:extLst>
          </p:cNvPr>
          <p:cNvSpPr>
            <a:spLocks noGrp="1"/>
          </p:cNvSpPr>
          <p:nvPr>
            <p:ph type="title"/>
          </p:nvPr>
        </p:nvSpPr>
        <p:spPr>
          <a:xfrm>
            <a:off x="762000" y="559677"/>
            <a:ext cx="3833906" cy="3701762"/>
          </a:xfrm>
        </p:spPr>
        <p:txBody>
          <a:bodyPr anchor="b">
            <a:normAutofit/>
          </a:bodyPr>
          <a:lstStyle/>
          <a:p>
            <a:r>
              <a:rPr lang="en-US" sz="4600" b="1"/>
              <a:t>Evaluation for Different Models</a:t>
            </a:r>
          </a:p>
        </p:txBody>
      </p:sp>
      <p:sp>
        <p:nvSpPr>
          <p:cNvPr id="4" name="Slide Number Placeholder 3">
            <a:extLst>
              <a:ext uri="{FF2B5EF4-FFF2-40B4-BE49-F238E27FC236}">
                <a16:creationId xmlns:a16="http://schemas.microsoft.com/office/drawing/2014/main" id="{110E9C22-F3E2-1BA7-7E43-A17A085C702D}"/>
              </a:ext>
            </a:extLst>
          </p:cNvPr>
          <p:cNvSpPr>
            <a:spLocks noGrp="1"/>
          </p:cNvSpPr>
          <p:nvPr>
            <p:ph type="sldNum" sz="quarter" idx="12"/>
          </p:nvPr>
        </p:nvSpPr>
        <p:spPr>
          <a:xfrm>
            <a:off x="11784011" y="5607592"/>
            <a:ext cx="407988" cy="365125"/>
          </a:xfrm>
        </p:spPr>
        <p:txBody>
          <a:bodyPr anchor="ctr">
            <a:normAutofit/>
          </a:bodyPr>
          <a:lstStyle/>
          <a:p>
            <a:pPr>
              <a:spcAft>
                <a:spcPts val="600"/>
              </a:spcAft>
            </a:pPr>
            <a:fld id="{13D2E340-0663-474B-992C-9192B5C45E57}" type="slidenum">
              <a:rPr lang="en-US" noProof="0" smtClean="0"/>
              <a:pPr>
                <a:spcAft>
                  <a:spcPts val="600"/>
                </a:spcAft>
              </a:pPr>
              <a:t>11</a:t>
            </a:fld>
            <a:endParaRPr lang="en-US" noProof="0"/>
          </a:p>
        </p:txBody>
      </p:sp>
      <p:pic>
        <p:nvPicPr>
          <p:cNvPr id="6" name="Picture 6" descr="Chart, bar chart&#10;&#10;Description automatically generated">
            <a:extLst>
              <a:ext uri="{FF2B5EF4-FFF2-40B4-BE49-F238E27FC236}">
                <a16:creationId xmlns:a16="http://schemas.microsoft.com/office/drawing/2014/main" id="{C2230F3E-2712-87E9-BF60-E5ABFEE778B2}"/>
              </a:ext>
            </a:extLst>
          </p:cNvPr>
          <p:cNvPicPr>
            <a:picLocks noChangeAspect="1"/>
          </p:cNvPicPr>
          <p:nvPr/>
        </p:nvPicPr>
        <p:blipFill>
          <a:blip r:embed="rId2"/>
          <a:stretch>
            <a:fillRect/>
          </a:stretch>
        </p:blipFill>
        <p:spPr>
          <a:xfrm>
            <a:off x="5181600" y="1516661"/>
            <a:ext cx="6172200" cy="3703318"/>
          </a:xfrm>
          <a:prstGeom prst="rect">
            <a:avLst/>
          </a:prstGeom>
          <a:noFill/>
        </p:spPr>
      </p:pic>
      <p:sp>
        <p:nvSpPr>
          <p:cNvPr id="2" name="TextBox 1">
            <a:extLst>
              <a:ext uri="{FF2B5EF4-FFF2-40B4-BE49-F238E27FC236}">
                <a16:creationId xmlns:a16="http://schemas.microsoft.com/office/drawing/2014/main" id="{BD674931-A865-F564-50FE-DD7CF9BC7BF0}"/>
              </a:ext>
            </a:extLst>
          </p:cNvPr>
          <p:cNvSpPr txBox="1"/>
          <p:nvPr/>
        </p:nvSpPr>
        <p:spPr>
          <a:xfrm>
            <a:off x="5134428" y="5660571"/>
            <a:ext cx="6458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p>
        </p:txBody>
      </p:sp>
    </p:spTree>
    <p:extLst>
      <p:ext uri="{BB962C8B-B14F-4D97-AF65-F5344CB8AC3E}">
        <p14:creationId xmlns:p14="http://schemas.microsoft.com/office/powerpoint/2010/main" val="194503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7DED-AD27-81E9-C419-1B8C5E866B65}"/>
              </a:ext>
            </a:extLst>
          </p:cNvPr>
          <p:cNvSpPr>
            <a:spLocks noGrp="1"/>
          </p:cNvSpPr>
          <p:nvPr>
            <p:ph type="title"/>
          </p:nvPr>
        </p:nvSpPr>
        <p:spPr/>
        <p:txBody>
          <a:bodyPr/>
          <a:lstStyle/>
          <a:p>
            <a:r>
              <a:rPr lang="en-US" dirty="0"/>
              <a:t>Two Class Decision Forest</a:t>
            </a:r>
          </a:p>
        </p:txBody>
      </p:sp>
      <p:sp>
        <p:nvSpPr>
          <p:cNvPr id="3" name="Slide Number Placeholder 2">
            <a:extLst>
              <a:ext uri="{FF2B5EF4-FFF2-40B4-BE49-F238E27FC236}">
                <a16:creationId xmlns:a16="http://schemas.microsoft.com/office/drawing/2014/main" id="{3FBF67FD-08A2-AC77-744E-171797539536}"/>
              </a:ext>
            </a:extLst>
          </p:cNvPr>
          <p:cNvSpPr>
            <a:spLocks noGrp="1"/>
          </p:cNvSpPr>
          <p:nvPr>
            <p:ph type="sldNum" sz="quarter" idx="12"/>
          </p:nvPr>
        </p:nvSpPr>
        <p:spPr/>
        <p:txBody>
          <a:bodyPr/>
          <a:lstStyle/>
          <a:p>
            <a:fld id="{13D2E340-0663-474B-992C-9192B5C45E57}" type="slidenum">
              <a:rPr lang="en-US" noProof="0" smtClean="0"/>
              <a:t>12</a:t>
            </a:fld>
            <a:endParaRPr lang="en-US" noProof="0"/>
          </a:p>
        </p:txBody>
      </p:sp>
      <p:sp>
        <p:nvSpPr>
          <p:cNvPr id="4" name="Content Placeholder 3">
            <a:extLst>
              <a:ext uri="{FF2B5EF4-FFF2-40B4-BE49-F238E27FC236}">
                <a16:creationId xmlns:a16="http://schemas.microsoft.com/office/drawing/2014/main" id="{F993C632-39BF-4C35-2A79-30BC80D9FD68}"/>
              </a:ext>
            </a:extLst>
          </p:cNvPr>
          <p:cNvSpPr>
            <a:spLocks noGrp="1"/>
          </p:cNvSpPr>
          <p:nvPr>
            <p:ph idx="1"/>
          </p:nvPr>
        </p:nvSpPr>
        <p:spPr/>
        <p:txBody>
          <a:bodyPr/>
          <a:lstStyle/>
          <a:p>
            <a:r>
              <a:rPr lang="en-US" sz="1800" dirty="0">
                <a:solidFill>
                  <a:srgbClr val="000000"/>
                </a:solidFill>
                <a:effectLst/>
                <a:latin typeface="+mj-lt"/>
                <a:ea typeface="Calibri" panose="020F0502020204030204" pitchFamily="34" charset="0"/>
                <a:cs typeface="Times New Roman" panose="02020603050405020304" pitchFamily="18" charset="0"/>
              </a:rPr>
              <a:t>This decision forest algorithm is an ensemble learning method intended for classification tasks. Ensemble methods are based on the general principle that rather than relying on a single model, you can get better results and a more generalized model by creating multiple related models and combining them in some way.</a:t>
            </a:r>
            <a:endParaRPr lang="en-US" dirty="0"/>
          </a:p>
          <a:p>
            <a:r>
              <a:rPr lang="en-US" sz="1800" dirty="0">
                <a:latin typeface="+mj-lt"/>
              </a:rPr>
              <a:t>By observing the recall value of all the different models two class decision forest has the best recall value. Hence it is considered the best evaluation model among all the used models for predicting the brain stroke.</a:t>
            </a:r>
          </a:p>
          <a:p>
            <a:endParaRPr lang="en-US" dirty="0"/>
          </a:p>
        </p:txBody>
      </p:sp>
    </p:spTree>
    <p:extLst>
      <p:ext uri="{BB962C8B-B14F-4D97-AF65-F5344CB8AC3E}">
        <p14:creationId xmlns:p14="http://schemas.microsoft.com/office/powerpoint/2010/main" val="86723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762000" y="559677"/>
            <a:ext cx="3833906" cy="2661071"/>
          </a:xfrm>
        </p:spPr>
        <p:txBody>
          <a:bodyPr vert="horz" lIns="91440" tIns="45720" rIns="91440" bIns="45720" rtlCol="0" anchor="b">
            <a:normAutofit/>
          </a:bodyPr>
          <a:lstStyle/>
          <a:p>
            <a:r>
              <a:rPr lang="en-US"/>
              <a:t>Conclusion</a:t>
            </a:r>
            <a:endParaRPr lang="en-US" b="0" i="1" kern="1200" baseline="0">
              <a:latin typeface="+mj-lt"/>
            </a:endParaRPr>
          </a:p>
        </p:txBody>
      </p:sp>
      <p:sp>
        <p:nvSpPr>
          <p:cNvPr id="5" name="Slide Number Placeholder 4">
            <a:extLst>
              <a:ext uri="{FF2B5EF4-FFF2-40B4-BE49-F238E27FC236}">
                <a16:creationId xmlns:a16="http://schemas.microsoft.com/office/drawing/2014/main" id="{C8D30775-E195-4C4C-93B0-0261753A3724}"/>
              </a:ext>
            </a:extLst>
          </p:cNvPr>
          <p:cNvSpPr>
            <a:spLocks noGrp="1"/>
          </p:cNvSpPr>
          <p:nvPr>
            <p:ph type="sldNum" sz="quarter" idx="12"/>
          </p:nvPr>
        </p:nvSpPr>
        <p:spPr>
          <a:xfrm>
            <a:off x="11784011" y="5607592"/>
            <a:ext cx="407988" cy="365125"/>
          </a:xfrm>
        </p:spPr>
        <p:txBody>
          <a:bodyPr vert="horz" lIns="91440" tIns="45720" rIns="91440" bIns="45720" rtlCol="0" anchor="ctr">
            <a:normAutofit/>
          </a:bodyPr>
          <a:lstStyle/>
          <a:p>
            <a:pPr>
              <a:spcAft>
                <a:spcPts val="600"/>
              </a:spcAft>
            </a:pPr>
            <a:fld id="{13D2E340-0663-474B-992C-9192B5C45E57}" type="slidenum">
              <a:rPr lang="en-US" dirty="0" smtClean="0"/>
              <a:pPr>
                <a:spcAft>
                  <a:spcPts val="600"/>
                </a:spcAft>
              </a:pPr>
              <a:t>13</a:t>
            </a:fld>
            <a:endParaRPr lang="en-US"/>
          </a:p>
        </p:txBody>
      </p:sp>
      <p:graphicFrame>
        <p:nvGraphicFramePr>
          <p:cNvPr id="11" name="TextBox 7">
            <a:extLst>
              <a:ext uri="{FF2B5EF4-FFF2-40B4-BE49-F238E27FC236}">
                <a16:creationId xmlns:a16="http://schemas.microsoft.com/office/drawing/2014/main" id="{270107C1-525D-08FC-B937-D773C4C30E4B}"/>
              </a:ext>
            </a:extLst>
          </p:cNvPr>
          <p:cNvGraphicFramePr/>
          <p:nvPr>
            <p:extLst>
              <p:ext uri="{D42A27DB-BD31-4B8C-83A1-F6EECF244321}">
                <p14:modId xmlns:p14="http://schemas.microsoft.com/office/powerpoint/2010/main" val="2842306016"/>
              </p:ext>
            </p:extLst>
          </p:nvPr>
        </p:nvGraphicFramePr>
        <p:xfrm>
          <a:off x="5717059" y="1445245"/>
          <a:ext cx="4936525" cy="4227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50" name="Picture 1050" descr="A picture containing diagram&#10;&#10;Description automatically generated">
            <a:extLst>
              <a:ext uri="{FF2B5EF4-FFF2-40B4-BE49-F238E27FC236}">
                <a16:creationId xmlns:a16="http://schemas.microsoft.com/office/drawing/2014/main" id="{2238500A-B704-30A3-B250-EDF0212866B7}"/>
              </a:ext>
            </a:extLst>
          </p:cNvPr>
          <p:cNvPicPr>
            <a:picLocks noChangeAspect="1"/>
          </p:cNvPicPr>
          <p:nvPr/>
        </p:nvPicPr>
        <p:blipFill>
          <a:blip r:embed="rId7"/>
          <a:stretch>
            <a:fillRect/>
          </a:stretch>
        </p:blipFill>
        <p:spPr>
          <a:xfrm>
            <a:off x="1460156" y="3623747"/>
            <a:ext cx="2722606" cy="1628775"/>
          </a:xfrm>
          <a:prstGeom prst="rect">
            <a:avLst/>
          </a:prstGeom>
        </p:spPr>
      </p:pic>
    </p:spTree>
    <p:extLst>
      <p:ext uri="{BB962C8B-B14F-4D97-AF65-F5344CB8AC3E}">
        <p14:creationId xmlns:p14="http://schemas.microsoft.com/office/powerpoint/2010/main" val="2394598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4FB0D8D-81EE-E9D4-49BB-CB64CFF0F9DE}"/>
              </a:ext>
            </a:extLst>
          </p:cNvPr>
          <p:cNvSpPr>
            <a:spLocks noGrp="1"/>
          </p:cNvSpPr>
          <p:nvPr>
            <p:ph type="title"/>
          </p:nvPr>
        </p:nvSpPr>
        <p:spPr>
          <a:xfrm>
            <a:off x="319549" y="559678"/>
            <a:ext cx="4288647" cy="2221622"/>
          </a:xfrm>
        </p:spPr>
        <p:txBody>
          <a:bodyPr/>
          <a:lstStyle/>
          <a:p>
            <a:r>
              <a:rPr lang="en-US" dirty="0"/>
              <a:t>Team Avengers</a:t>
            </a:r>
          </a:p>
        </p:txBody>
      </p:sp>
      <p:sp>
        <p:nvSpPr>
          <p:cNvPr id="2" name="Slide Number Placeholder 1">
            <a:extLst>
              <a:ext uri="{FF2B5EF4-FFF2-40B4-BE49-F238E27FC236}">
                <a16:creationId xmlns:a16="http://schemas.microsoft.com/office/drawing/2014/main" id="{DBC4E919-712F-F8C3-B2FA-EB21EECB7D48}"/>
              </a:ext>
            </a:extLst>
          </p:cNvPr>
          <p:cNvSpPr>
            <a:spLocks noGrp="1"/>
          </p:cNvSpPr>
          <p:nvPr>
            <p:ph type="sldNum" sz="quarter" idx="12"/>
          </p:nvPr>
        </p:nvSpPr>
        <p:spPr>
          <a:xfrm>
            <a:off x="11784011" y="5607592"/>
            <a:ext cx="407988" cy="365125"/>
          </a:xfrm>
        </p:spPr>
        <p:txBody>
          <a:bodyPr vert="horz" lIns="91440" tIns="45720" rIns="91440" bIns="45720" rtlCol="0" anchor="ctr">
            <a:normAutofit/>
          </a:bodyPr>
          <a:lstStyle/>
          <a:p>
            <a:pPr>
              <a:spcAft>
                <a:spcPts val="600"/>
              </a:spcAft>
            </a:pPr>
            <a:fld id="{13D2E340-0663-474B-992C-9192B5C45E57}" type="slidenum">
              <a:rPr lang="en-US" smtClean="0"/>
              <a:pPr>
                <a:spcAft>
                  <a:spcPts val="600"/>
                </a:spcAft>
              </a:pPr>
              <a:t>14</a:t>
            </a:fld>
            <a:endParaRPr lang="en-US"/>
          </a:p>
        </p:txBody>
      </p:sp>
      <p:sp>
        <p:nvSpPr>
          <p:cNvPr id="7" name="TextBox 6">
            <a:extLst>
              <a:ext uri="{FF2B5EF4-FFF2-40B4-BE49-F238E27FC236}">
                <a16:creationId xmlns:a16="http://schemas.microsoft.com/office/drawing/2014/main" id="{3811B8BC-4699-18DC-A26C-CEC6DF99D446}"/>
              </a:ext>
            </a:extLst>
          </p:cNvPr>
          <p:cNvSpPr txBox="1"/>
          <p:nvPr/>
        </p:nvSpPr>
        <p:spPr>
          <a:xfrm>
            <a:off x="762000" y="2895600"/>
            <a:ext cx="3842550" cy="285591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r" defTabSz="914400">
              <a:lnSpc>
                <a:spcPct val="112000"/>
              </a:lnSpc>
              <a:spcBef>
                <a:spcPts val="900"/>
              </a:spcBef>
            </a:pPr>
            <a:endParaRPr lang="en-US" sz="2000" b="1" kern="1200" baseline="0" dirty="0">
              <a:solidFill>
                <a:schemeClr val="bg1"/>
              </a:solidFill>
              <a:latin typeface="+mn-lt"/>
            </a:endParaRPr>
          </a:p>
          <a:p>
            <a:pPr algn="r" defTabSz="914400">
              <a:lnSpc>
                <a:spcPct val="112000"/>
              </a:lnSpc>
              <a:spcBef>
                <a:spcPts val="900"/>
              </a:spcBef>
            </a:pPr>
            <a:r>
              <a:rPr lang="en-US" sz="2000" kern="1200" baseline="0" dirty="0">
                <a:solidFill>
                  <a:schemeClr val="bg1"/>
                </a:solidFill>
                <a:latin typeface="+mn-lt"/>
                <a:ea typeface="+mn-ea"/>
                <a:cs typeface="+mn-cs"/>
              </a:rPr>
              <a:t>Sowmya Lakshmi </a:t>
            </a:r>
            <a:r>
              <a:rPr lang="en-US" sz="2000" kern="1200" baseline="0" dirty="0" err="1">
                <a:solidFill>
                  <a:schemeClr val="bg1"/>
                </a:solidFill>
                <a:latin typeface="+mn-lt"/>
                <a:ea typeface="+mn-ea"/>
                <a:cs typeface="+mn-cs"/>
              </a:rPr>
              <a:t>Putta</a:t>
            </a:r>
            <a:endParaRPr lang="en-US" sz="2000" kern="1200" baseline="0" dirty="0">
              <a:solidFill>
                <a:schemeClr val="bg1"/>
              </a:solidFill>
              <a:latin typeface="+mn-lt"/>
            </a:endParaRPr>
          </a:p>
          <a:p>
            <a:pPr algn="r" defTabSz="914400">
              <a:lnSpc>
                <a:spcPct val="112000"/>
              </a:lnSpc>
              <a:spcBef>
                <a:spcPts val="900"/>
              </a:spcBef>
            </a:pPr>
            <a:r>
              <a:rPr lang="en-US" sz="2000" kern="1200" baseline="0" dirty="0" err="1">
                <a:solidFill>
                  <a:schemeClr val="bg1"/>
                </a:solidFill>
                <a:latin typeface="+mn-lt"/>
                <a:ea typeface="+mn-ea"/>
                <a:cs typeface="+mn-cs"/>
              </a:rPr>
              <a:t>Aiswarya</a:t>
            </a:r>
            <a:r>
              <a:rPr lang="en-US" sz="2000" kern="1200" baseline="0" dirty="0">
                <a:solidFill>
                  <a:schemeClr val="bg1"/>
                </a:solidFill>
                <a:latin typeface="+mn-lt"/>
                <a:ea typeface="+mn-ea"/>
                <a:cs typeface="+mn-cs"/>
              </a:rPr>
              <a:t> Reddy </a:t>
            </a:r>
            <a:r>
              <a:rPr lang="en-US" sz="2000" kern="1200" baseline="0" dirty="0" err="1">
                <a:solidFill>
                  <a:schemeClr val="bg1"/>
                </a:solidFill>
                <a:latin typeface="+mn-lt"/>
                <a:ea typeface="+mn-ea"/>
                <a:cs typeface="+mn-cs"/>
              </a:rPr>
              <a:t>Rangam</a:t>
            </a:r>
            <a:endParaRPr lang="en-US" sz="2000" dirty="0">
              <a:solidFill>
                <a:schemeClr val="bg1"/>
              </a:solidFill>
            </a:endParaRPr>
          </a:p>
          <a:p>
            <a:pPr algn="r" defTabSz="914400">
              <a:lnSpc>
                <a:spcPct val="112000"/>
              </a:lnSpc>
              <a:spcBef>
                <a:spcPts val="900"/>
              </a:spcBef>
            </a:pPr>
            <a:r>
              <a:rPr lang="en-US" sz="2000" kern="1200" baseline="0" dirty="0" err="1">
                <a:solidFill>
                  <a:schemeClr val="bg1"/>
                </a:solidFill>
                <a:latin typeface="+mn-lt"/>
                <a:ea typeface="+mn-ea"/>
                <a:cs typeface="+mn-cs"/>
              </a:rPr>
              <a:t>Varshini</a:t>
            </a:r>
            <a:r>
              <a:rPr lang="en-US" sz="2000" kern="1200" baseline="0" dirty="0">
                <a:solidFill>
                  <a:schemeClr val="bg1"/>
                </a:solidFill>
                <a:latin typeface="+mn-lt"/>
                <a:ea typeface="+mn-ea"/>
                <a:cs typeface="+mn-cs"/>
              </a:rPr>
              <a:t> </a:t>
            </a:r>
            <a:r>
              <a:rPr lang="en-US" sz="2000" kern="1200" baseline="0" dirty="0" err="1">
                <a:solidFill>
                  <a:schemeClr val="bg1"/>
                </a:solidFill>
                <a:latin typeface="+mn-lt"/>
                <a:ea typeface="+mn-ea"/>
                <a:cs typeface="+mn-cs"/>
              </a:rPr>
              <a:t>Poreddy</a:t>
            </a:r>
            <a:endParaRPr lang="en-US" sz="2000" kern="1200" baseline="0" dirty="0">
              <a:solidFill>
                <a:schemeClr val="bg1"/>
              </a:solidFill>
              <a:latin typeface="+mn-lt"/>
            </a:endParaRPr>
          </a:p>
          <a:p>
            <a:pPr algn="r" defTabSz="914400">
              <a:lnSpc>
                <a:spcPct val="112000"/>
              </a:lnSpc>
              <a:spcBef>
                <a:spcPts val="900"/>
              </a:spcBef>
            </a:pPr>
            <a:r>
              <a:rPr lang="en-US" sz="2000" kern="1200" baseline="0" dirty="0">
                <a:solidFill>
                  <a:schemeClr val="bg1"/>
                </a:solidFill>
                <a:latin typeface="+mn-lt"/>
                <a:ea typeface="+mn-ea"/>
                <a:cs typeface="+mn-cs"/>
              </a:rPr>
              <a:t>Ashwin Kumar Reddy </a:t>
            </a:r>
            <a:r>
              <a:rPr lang="en-US" sz="2000" kern="1200" baseline="0" dirty="0" err="1">
                <a:solidFill>
                  <a:schemeClr val="bg1"/>
                </a:solidFill>
                <a:latin typeface="+mn-lt"/>
                <a:ea typeface="+mn-ea"/>
                <a:cs typeface="+mn-cs"/>
              </a:rPr>
              <a:t>Guduru</a:t>
            </a:r>
            <a:r>
              <a:rPr lang="en-US" sz="2000" kern="1200" baseline="0" dirty="0">
                <a:solidFill>
                  <a:schemeClr val="bg1"/>
                </a:solidFill>
                <a:latin typeface="+mn-lt"/>
                <a:ea typeface="+mn-ea"/>
                <a:cs typeface="+mn-cs"/>
              </a:rPr>
              <a:t> </a:t>
            </a:r>
            <a:endParaRPr lang="en-US" sz="2000" kern="1200" baseline="0" dirty="0">
              <a:solidFill>
                <a:schemeClr val="bg1"/>
              </a:solidFill>
              <a:latin typeface="+mn-lt"/>
            </a:endParaRPr>
          </a:p>
          <a:p>
            <a:pPr algn="r" defTabSz="914400">
              <a:lnSpc>
                <a:spcPct val="112000"/>
              </a:lnSpc>
              <a:spcBef>
                <a:spcPts val="900"/>
              </a:spcBef>
            </a:pPr>
            <a:r>
              <a:rPr lang="en-US" sz="2000" kern="1200" baseline="0" dirty="0">
                <a:solidFill>
                  <a:schemeClr val="bg1"/>
                </a:solidFill>
                <a:latin typeface="+mn-lt"/>
                <a:ea typeface="+mn-ea"/>
                <a:cs typeface="+mn-cs"/>
              </a:rPr>
              <a:t>Sri Sai Teja </a:t>
            </a:r>
            <a:r>
              <a:rPr lang="en-US" sz="2000" kern="1200" baseline="0" dirty="0" err="1">
                <a:solidFill>
                  <a:schemeClr val="bg1"/>
                </a:solidFill>
                <a:latin typeface="+mn-lt"/>
                <a:ea typeface="+mn-ea"/>
                <a:cs typeface="+mn-cs"/>
              </a:rPr>
              <a:t>Balusu</a:t>
            </a:r>
            <a:endParaRPr lang="en-US" sz="2000" kern="1200" baseline="0" dirty="0">
              <a:solidFill>
                <a:schemeClr val="bg1"/>
              </a:solidFill>
              <a:latin typeface="+mn-lt"/>
            </a:endParaRPr>
          </a:p>
        </p:txBody>
      </p:sp>
      <p:pic>
        <p:nvPicPr>
          <p:cNvPr id="9" name="Picture 9" descr="Logo, company name&#10;&#10;Description automatically generated">
            <a:extLst>
              <a:ext uri="{FF2B5EF4-FFF2-40B4-BE49-F238E27FC236}">
                <a16:creationId xmlns:a16="http://schemas.microsoft.com/office/drawing/2014/main" id="{FA72E58D-ED2E-ABF6-0B9A-B4F92673FD68}"/>
              </a:ext>
            </a:extLst>
          </p:cNvPr>
          <p:cNvPicPr>
            <a:picLocks noChangeAspect="1"/>
          </p:cNvPicPr>
          <p:nvPr/>
        </p:nvPicPr>
        <p:blipFill>
          <a:blip r:embed="rId2"/>
          <a:stretch>
            <a:fillRect/>
          </a:stretch>
        </p:blipFill>
        <p:spPr>
          <a:xfrm>
            <a:off x="5297488" y="855903"/>
            <a:ext cx="6132512" cy="4599384"/>
          </a:xfrm>
          <a:prstGeom prst="rect">
            <a:avLst/>
          </a:prstGeom>
          <a:noFill/>
        </p:spPr>
      </p:pic>
    </p:spTree>
    <p:extLst>
      <p:ext uri="{BB962C8B-B14F-4D97-AF65-F5344CB8AC3E}">
        <p14:creationId xmlns:p14="http://schemas.microsoft.com/office/powerpoint/2010/main" val="3014065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8B9CF2-28A3-BF40-A0E5-114A22444E90}"/>
              </a:ext>
            </a:extLst>
          </p:cNvPr>
          <p:cNvSpPr>
            <a:spLocks noGrp="1"/>
          </p:cNvSpPr>
          <p:nvPr>
            <p:ph type="sldNum" sz="quarter" idx="12"/>
          </p:nvPr>
        </p:nvSpPr>
        <p:spPr/>
        <p:txBody>
          <a:bodyPr/>
          <a:lstStyle/>
          <a:p>
            <a:fld id="{13D2E340-0663-474B-992C-9192B5C45E57}" type="slidenum">
              <a:rPr lang="en-US" noProof="0" smtClean="0"/>
              <a:t>2</a:t>
            </a:fld>
            <a:endParaRPr lang="en-US" noProof="0"/>
          </a:p>
        </p:txBody>
      </p:sp>
      <p:sp>
        <p:nvSpPr>
          <p:cNvPr id="5" name="Title 4">
            <a:extLst>
              <a:ext uri="{FF2B5EF4-FFF2-40B4-BE49-F238E27FC236}">
                <a16:creationId xmlns:a16="http://schemas.microsoft.com/office/drawing/2014/main" id="{F893E0F0-303E-2285-A4EE-0234546CCC8D}"/>
              </a:ext>
            </a:extLst>
          </p:cNvPr>
          <p:cNvSpPr>
            <a:spLocks noGrp="1"/>
          </p:cNvSpPr>
          <p:nvPr>
            <p:ph type="title"/>
          </p:nvPr>
        </p:nvSpPr>
        <p:spPr>
          <a:xfrm>
            <a:off x="762000" y="571968"/>
            <a:ext cx="3993680" cy="795945"/>
          </a:xfrm>
        </p:spPr>
        <p:txBody>
          <a:bodyPr/>
          <a:lstStyle/>
          <a:p>
            <a:r>
              <a:rPr lang="en-US"/>
              <a:t>Introduction</a:t>
            </a:r>
          </a:p>
        </p:txBody>
      </p:sp>
      <p:sp>
        <p:nvSpPr>
          <p:cNvPr id="7" name="TextBox 6">
            <a:extLst>
              <a:ext uri="{FF2B5EF4-FFF2-40B4-BE49-F238E27FC236}">
                <a16:creationId xmlns:a16="http://schemas.microsoft.com/office/drawing/2014/main" id="{E5C5B944-6409-583C-C273-7743236637D0}"/>
              </a:ext>
            </a:extLst>
          </p:cNvPr>
          <p:cNvSpPr txBox="1"/>
          <p:nvPr/>
        </p:nvSpPr>
        <p:spPr>
          <a:xfrm>
            <a:off x="2572627" y="1783805"/>
            <a:ext cx="19541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There are </a:t>
            </a:r>
            <a:r>
              <a:rPr lang="en-US">
                <a:latin typeface="Times New Roman"/>
                <a:cs typeface="Times New Roman"/>
              </a:rPr>
              <a:t>13.7</a:t>
            </a:r>
            <a:r>
              <a:rPr lang="en-US"/>
              <a:t> million new strokes of all types  each year.</a:t>
            </a:r>
          </a:p>
        </p:txBody>
      </p:sp>
      <p:sp>
        <p:nvSpPr>
          <p:cNvPr id="8" name="TextBox 7">
            <a:extLst>
              <a:ext uri="{FF2B5EF4-FFF2-40B4-BE49-F238E27FC236}">
                <a16:creationId xmlns:a16="http://schemas.microsoft.com/office/drawing/2014/main" id="{C8E0DF3F-7BAD-1710-4A7C-6E6732D62A05}"/>
              </a:ext>
            </a:extLst>
          </p:cNvPr>
          <p:cNvSpPr txBox="1"/>
          <p:nvPr/>
        </p:nvSpPr>
        <p:spPr>
          <a:xfrm>
            <a:off x="8391930" y="1714972"/>
            <a:ext cx="26697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Globally every fourth person aged over </a:t>
            </a:r>
            <a:r>
              <a:rPr lang="en-US">
                <a:latin typeface="Times New Roman"/>
                <a:cs typeface="Times New Roman"/>
              </a:rPr>
              <a:t>25 </a:t>
            </a:r>
            <a:r>
              <a:rPr lang="en-US"/>
              <a:t>years will suffer a stroke in their lifetime.</a:t>
            </a:r>
          </a:p>
        </p:txBody>
      </p:sp>
      <p:sp>
        <p:nvSpPr>
          <p:cNvPr id="9" name="TextBox 8">
            <a:extLst>
              <a:ext uri="{FF2B5EF4-FFF2-40B4-BE49-F238E27FC236}">
                <a16:creationId xmlns:a16="http://schemas.microsoft.com/office/drawing/2014/main" id="{C2F20341-59F2-F307-6A12-14D2B84D57BB}"/>
              </a:ext>
            </a:extLst>
          </p:cNvPr>
          <p:cNvSpPr txBox="1"/>
          <p:nvPr/>
        </p:nvSpPr>
        <p:spPr>
          <a:xfrm>
            <a:off x="2571286" y="4292273"/>
            <a:ext cx="238329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Brain Stroke is the second leading cause of death worldwide. </a:t>
            </a:r>
            <a:r>
              <a:rPr lang="en-US">
                <a:latin typeface="Times New Roman"/>
                <a:cs typeface="Times"/>
              </a:rPr>
              <a:t>5.5</a:t>
            </a:r>
            <a:r>
              <a:rPr lang="en-US"/>
              <a:t> million people die of stroke annually.</a:t>
            </a:r>
          </a:p>
        </p:txBody>
      </p:sp>
      <p:sp>
        <p:nvSpPr>
          <p:cNvPr id="10" name="TextBox 9">
            <a:extLst>
              <a:ext uri="{FF2B5EF4-FFF2-40B4-BE49-F238E27FC236}">
                <a16:creationId xmlns:a16="http://schemas.microsoft.com/office/drawing/2014/main" id="{E5AB3E62-81CC-844E-7E35-B832DA0C4B33}"/>
              </a:ext>
            </a:extLst>
          </p:cNvPr>
          <p:cNvSpPr txBox="1"/>
          <p:nvPr/>
        </p:nvSpPr>
        <p:spPr>
          <a:xfrm>
            <a:off x="8391633" y="4295492"/>
            <a:ext cx="33337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Stroke is a leading cause of serious, Longterm disability. Every year, over</a:t>
            </a:r>
            <a:r>
              <a:rPr lang="en-US">
                <a:latin typeface="Times New Roman"/>
                <a:cs typeface="Times New Roman"/>
              </a:rPr>
              <a:t> 116</a:t>
            </a:r>
            <a:r>
              <a:rPr lang="en-US"/>
              <a:t> million years of healthy life is lost due to stroke.</a:t>
            </a:r>
          </a:p>
        </p:txBody>
      </p:sp>
      <p:pic>
        <p:nvPicPr>
          <p:cNvPr id="11" name="Picture 11" descr="Icon&#10;&#10;Description automatically generated">
            <a:extLst>
              <a:ext uri="{FF2B5EF4-FFF2-40B4-BE49-F238E27FC236}">
                <a16:creationId xmlns:a16="http://schemas.microsoft.com/office/drawing/2014/main" id="{916397B7-452F-EA1B-A648-E84DE58ED867}"/>
              </a:ext>
            </a:extLst>
          </p:cNvPr>
          <p:cNvPicPr>
            <a:picLocks noChangeAspect="1"/>
          </p:cNvPicPr>
          <p:nvPr/>
        </p:nvPicPr>
        <p:blipFill>
          <a:blip r:embed="rId2"/>
          <a:stretch>
            <a:fillRect/>
          </a:stretch>
        </p:blipFill>
        <p:spPr>
          <a:xfrm>
            <a:off x="658761" y="1526048"/>
            <a:ext cx="1638300" cy="1714500"/>
          </a:xfrm>
          <a:prstGeom prst="rect">
            <a:avLst/>
          </a:prstGeom>
        </p:spPr>
      </p:pic>
      <p:pic>
        <p:nvPicPr>
          <p:cNvPr id="13" name="Picture 13" descr="A picture containing text&#10;&#10;Description automatically generated">
            <a:extLst>
              <a:ext uri="{FF2B5EF4-FFF2-40B4-BE49-F238E27FC236}">
                <a16:creationId xmlns:a16="http://schemas.microsoft.com/office/drawing/2014/main" id="{4B3086FE-BC48-DEE3-FC8E-16DCF55B512D}"/>
              </a:ext>
            </a:extLst>
          </p:cNvPr>
          <p:cNvPicPr>
            <a:picLocks noChangeAspect="1"/>
          </p:cNvPicPr>
          <p:nvPr/>
        </p:nvPicPr>
        <p:blipFill>
          <a:blip r:embed="rId3"/>
          <a:stretch>
            <a:fillRect/>
          </a:stretch>
        </p:blipFill>
        <p:spPr>
          <a:xfrm>
            <a:off x="671718" y="4158129"/>
            <a:ext cx="1628775" cy="1714500"/>
          </a:xfrm>
          <a:prstGeom prst="rect">
            <a:avLst/>
          </a:prstGeom>
        </p:spPr>
      </p:pic>
      <p:pic>
        <p:nvPicPr>
          <p:cNvPr id="14" name="Picture 14" descr="Icon&#10;&#10;Description automatically generated">
            <a:extLst>
              <a:ext uri="{FF2B5EF4-FFF2-40B4-BE49-F238E27FC236}">
                <a16:creationId xmlns:a16="http://schemas.microsoft.com/office/drawing/2014/main" id="{F1132D93-B088-64CF-A854-EDFE36973E15}"/>
              </a:ext>
            </a:extLst>
          </p:cNvPr>
          <p:cNvPicPr>
            <a:picLocks noChangeAspect="1"/>
          </p:cNvPicPr>
          <p:nvPr/>
        </p:nvPicPr>
        <p:blipFill>
          <a:blip r:embed="rId4"/>
          <a:stretch>
            <a:fillRect/>
          </a:stretch>
        </p:blipFill>
        <p:spPr>
          <a:xfrm>
            <a:off x="5993938" y="4161188"/>
            <a:ext cx="1628775" cy="1714500"/>
          </a:xfrm>
          <a:prstGeom prst="rect">
            <a:avLst/>
          </a:prstGeom>
        </p:spPr>
      </p:pic>
      <p:pic>
        <p:nvPicPr>
          <p:cNvPr id="15" name="Picture 15">
            <a:extLst>
              <a:ext uri="{FF2B5EF4-FFF2-40B4-BE49-F238E27FC236}">
                <a16:creationId xmlns:a16="http://schemas.microsoft.com/office/drawing/2014/main" id="{D77504EB-79FD-1623-C96C-9ED39F95EC46}"/>
              </a:ext>
            </a:extLst>
          </p:cNvPr>
          <p:cNvPicPr>
            <a:picLocks noChangeAspect="1"/>
          </p:cNvPicPr>
          <p:nvPr/>
        </p:nvPicPr>
        <p:blipFill>
          <a:blip r:embed="rId5"/>
          <a:stretch>
            <a:fillRect/>
          </a:stretch>
        </p:blipFill>
        <p:spPr>
          <a:xfrm>
            <a:off x="5950236" y="1527073"/>
            <a:ext cx="1628775" cy="1714500"/>
          </a:xfrm>
          <a:prstGeom prst="rect">
            <a:avLst/>
          </a:prstGeom>
        </p:spPr>
      </p:pic>
    </p:spTree>
    <p:extLst>
      <p:ext uri="{BB962C8B-B14F-4D97-AF65-F5344CB8AC3E}">
        <p14:creationId xmlns:p14="http://schemas.microsoft.com/office/powerpoint/2010/main" val="959822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9D1E3ADC-1F33-BDE3-F9A8-2DD4F62FA79B}"/>
              </a:ext>
            </a:extLst>
          </p:cNvPr>
          <p:cNvSpPr txBox="1"/>
          <p:nvPr/>
        </p:nvSpPr>
        <p:spPr>
          <a:xfrm>
            <a:off x="5628969" y="2367116"/>
            <a:ext cx="5981065" cy="28559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400">
              <a:lnSpc>
                <a:spcPct val="112000"/>
              </a:lnSpc>
              <a:spcBef>
                <a:spcPts val="900"/>
              </a:spcBef>
            </a:pPr>
            <a:r>
              <a:rPr lang="en-US" sz="2800" b="1" i="1" kern="1200" baseline="0">
                <a:solidFill>
                  <a:schemeClr val="tx1">
                    <a:lumMod val="85000"/>
                    <a:lumOff val="15000"/>
                  </a:schemeClr>
                </a:solidFill>
                <a:latin typeface="Century Schoolbook"/>
              </a:rPr>
              <a:t>How can we predict the occurrence of brain stroke for a person accurately to reduce the deaths</a:t>
            </a:r>
            <a:r>
              <a:rPr lang="en-US" sz="2800" b="1" i="1">
                <a:solidFill>
                  <a:schemeClr val="tx1">
                    <a:lumMod val="85000"/>
                    <a:lumOff val="15000"/>
                  </a:schemeClr>
                </a:solidFill>
                <a:latin typeface="Century Schoolbook"/>
              </a:rPr>
              <a:t> </a:t>
            </a:r>
            <a:r>
              <a:rPr lang="en-US" sz="2800" b="1" i="1">
                <a:solidFill>
                  <a:schemeClr val="tx1">
                    <a:lumMod val="85000"/>
                    <a:lumOff val="15000"/>
                  </a:schemeClr>
                </a:solidFill>
                <a:latin typeface="Times New Roman"/>
                <a:cs typeface="Times New Roman"/>
              </a:rPr>
              <a:t>??</a:t>
            </a:r>
            <a:endParaRPr lang="en-US" sz="2800">
              <a:solidFill>
                <a:schemeClr val="tx1">
                  <a:lumMod val="85000"/>
                  <a:lumOff val="15000"/>
                </a:schemeClr>
              </a:solidFill>
              <a:latin typeface="Times New Roman"/>
              <a:cs typeface="Times New Roman"/>
            </a:endParaRPr>
          </a:p>
        </p:txBody>
      </p:sp>
      <p:pic>
        <p:nvPicPr>
          <p:cNvPr id="37" name="Picture 37">
            <a:extLst>
              <a:ext uri="{FF2B5EF4-FFF2-40B4-BE49-F238E27FC236}">
                <a16:creationId xmlns:a16="http://schemas.microsoft.com/office/drawing/2014/main" id="{18C09CB7-8F5A-BA17-A844-D175056B3401}"/>
              </a:ext>
            </a:extLst>
          </p:cNvPr>
          <p:cNvPicPr>
            <a:picLocks noChangeAspect="1"/>
          </p:cNvPicPr>
          <p:nvPr/>
        </p:nvPicPr>
        <p:blipFill>
          <a:blip r:embed="rId2"/>
          <a:stretch>
            <a:fillRect/>
          </a:stretch>
        </p:blipFill>
        <p:spPr>
          <a:xfrm>
            <a:off x="-3263" y="2842775"/>
            <a:ext cx="4622770" cy="3737867"/>
          </a:xfrm>
          <a:prstGeom prst="rect">
            <a:avLst/>
          </a:prstGeom>
          <a:noFill/>
        </p:spPr>
      </p:pic>
      <p:sp>
        <p:nvSpPr>
          <p:cNvPr id="7" name="Slide Number Placeholder 6">
            <a:extLst>
              <a:ext uri="{FF2B5EF4-FFF2-40B4-BE49-F238E27FC236}">
                <a16:creationId xmlns:a16="http://schemas.microsoft.com/office/drawing/2014/main" id="{C7C944DD-F200-6B48-8A79-099A08992A35}"/>
              </a:ext>
            </a:extLst>
          </p:cNvPr>
          <p:cNvSpPr>
            <a:spLocks noGrp="1"/>
          </p:cNvSpPr>
          <p:nvPr>
            <p:ph type="sldNum" sz="quarter" idx="12"/>
          </p:nvPr>
        </p:nvSpPr>
        <p:spPr>
          <a:xfrm>
            <a:off x="11784011" y="5607592"/>
            <a:ext cx="407988" cy="365125"/>
          </a:xfrm>
        </p:spPr>
        <p:txBody>
          <a:bodyPr vert="horz" lIns="91440" tIns="45720" rIns="91440" bIns="45720" rtlCol="0" anchor="ctr">
            <a:normAutofit/>
          </a:bodyPr>
          <a:lstStyle/>
          <a:p>
            <a:pPr>
              <a:spcAft>
                <a:spcPts val="600"/>
              </a:spcAft>
            </a:pPr>
            <a:fld id="{13D2E340-0663-474B-992C-9192B5C45E57}" type="slidenum">
              <a:rPr lang="en-US" smtClean="0"/>
              <a:pPr>
                <a:spcAft>
                  <a:spcPts val="600"/>
                </a:spcAft>
              </a:pPr>
              <a:t>3</a:t>
            </a:fld>
            <a:endParaRPr lang="en-US"/>
          </a:p>
        </p:txBody>
      </p:sp>
      <p:sp>
        <p:nvSpPr>
          <p:cNvPr id="2" name="Title 1">
            <a:extLst>
              <a:ext uri="{FF2B5EF4-FFF2-40B4-BE49-F238E27FC236}">
                <a16:creationId xmlns:a16="http://schemas.microsoft.com/office/drawing/2014/main" id="{B9D1F34B-93F5-46C0-9BEC-B1A8D55008B4}"/>
              </a:ext>
            </a:extLst>
          </p:cNvPr>
          <p:cNvSpPr>
            <a:spLocks noGrp="1"/>
          </p:cNvSpPr>
          <p:nvPr>
            <p:ph type="title"/>
          </p:nvPr>
        </p:nvSpPr>
        <p:spPr>
          <a:xfrm>
            <a:off x="411345" y="370864"/>
            <a:ext cx="3833906" cy="2221622"/>
          </a:xfrm>
        </p:spPr>
        <p:txBody>
          <a:bodyPr vert="horz" lIns="91440" tIns="45720" rIns="91440" bIns="45720" rtlCol="0" anchor="b">
            <a:normAutofit/>
          </a:bodyPr>
          <a:lstStyle/>
          <a:p>
            <a:pPr algn="ctr"/>
            <a:r>
              <a:rPr lang="en-US" b="0" i="1" kern="1200" baseline="0">
                <a:latin typeface="+mj-lt"/>
                <a:ea typeface="+mj-ea"/>
                <a:cs typeface="+mj-cs"/>
              </a:rPr>
              <a:t>Problem Statement</a:t>
            </a:r>
            <a:endParaRPr lang="en-US">
              <a:ea typeface="+mj-ea"/>
              <a:cs typeface="+mj-cs"/>
            </a:endParaRPr>
          </a:p>
        </p:txBody>
      </p:sp>
    </p:spTree>
    <p:extLst>
      <p:ext uri="{BB962C8B-B14F-4D97-AF65-F5344CB8AC3E}">
        <p14:creationId xmlns:p14="http://schemas.microsoft.com/office/powerpoint/2010/main" val="170747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DA9A-F01A-481E-A192-F11CA07CCE35}"/>
              </a:ext>
            </a:extLst>
          </p:cNvPr>
          <p:cNvSpPr>
            <a:spLocks noGrp="1"/>
          </p:cNvSpPr>
          <p:nvPr>
            <p:ph type="title"/>
          </p:nvPr>
        </p:nvSpPr>
        <p:spPr>
          <a:xfrm>
            <a:off x="1030460" y="358395"/>
            <a:ext cx="3833906" cy="875020"/>
          </a:xfrm>
        </p:spPr>
        <p:txBody>
          <a:bodyPr/>
          <a:lstStyle/>
          <a:p>
            <a:pPr algn="l"/>
            <a:r>
              <a:rPr lang="en-US"/>
              <a:t>Dataset</a:t>
            </a:r>
          </a:p>
        </p:txBody>
      </p:sp>
      <p:sp>
        <p:nvSpPr>
          <p:cNvPr id="4" name="Content Placeholder 3">
            <a:extLst>
              <a:ext uri="{FF2B5EF4-FFF2-40B4-BE49-F238E27FC236}">
                <a16:creationId xmlns:a16="http://schemas.microsoft.com/office/drawing/2014/main" id="{52ACB615-64CF-4226-B7EB-A7D9E8A800A2}"/>
              </a:ext>
            </a:extLst>
          </p:cNvPr>
          <p:cNvSpPr>
            <a:spLocks noGrp="1"/>
          </p:cNvSpPr>
          <p:nvPr>
            <p:ph idx="1"/>
          </p:nvPr>
        </p:nvSpPr>
        <p:spPr>
          <a:xfrm>
            <a:off x="5162550" y="252420"/>
            <a:ext cx="1563000" cy="1643034"/>
          </a:xfrm>
        </p:spPr>
        <p:txBody>
          <a:bodyPr vert="horz" lIns="0" tIns="1332000" rIns="0" bIns="0" rtlCol="0" anchor="t">
            <a:normAutofit/>
          </a:bodyPr>
          <a:lstStyle/>
          <a:p>
            <a:r>
              <a:rPr lang="en-US"/>
              <a:t>Hypertension</a:t>
            </a:r>
          </a:p>
        </p:txBody>
      </p:sp>
      <p:sp>
        <p:nvSpPr>
          <p:cNvPr id="5" name="Text Placeholder 4">
            <a:extLst>
              <a:ext uri="{FF2B5EF4-FFF2-40B4-BE49-F238E27FC236}">
                <a16:creationId xmlns:a16="http://schemas.microsoft.com/office/drawing/2014/main" id="{7CC704F7-10A3-438C-BF49-21B39AA5FD1F}"/>
              </a:ext>
            </a:extLst>
          </p:cNvPr>
          <p:cNvSpPr>
            <a:spLocks noGrp="1"/>
          </p:cNvSpPr>
          <p:nvPr>
            <p:ph type="body" sz="quarter" idx="13"/>
          </p:nvPr>
        </p:nvSpPr>
        <p:spPr>
          <a:xfrm>
            <a:off x="6877710" y="252420"/>
            <a:ext cx="1563001" cy="1655323"/>
          </a:xfrm>
        </p:spPr>
        <p:txBody>
          <a:bodyPr vert="horz" lIns="0" tIns="1332000" rIns="0" bIns="0" rtlCol="0" anchor="t">
            <a:normAutofit/>
          </a:bodyPr>
          <a:lstStyle/>
          <a:p>
            <a:r>
              <a:rPr lang="en-US"/>
              <a:t>Heart Disease</a:t>
            </a:r>
          </a:p>
        </p:txBody>
      </p:sp>
      <p:sp>
        <p:nvSpPr>
          <p:cNvPr id="6" name="Text Placeholder 5">
            <a:extLst>
              <a:ext uri="{FF2B5EF4-FFF2-40B4-BE49-F238E27FC236}">
                <a16:creationId xmlns:a16="http://schemas.microsoft.com/office/drawing/2014/main" id="{C0CB0B93-889C-4918-9E62-5E0470169619}"/>
              </a:ext>
            </a:extLst>
          </p:cNvPr>
          <p:cNvSpPr>
            <a:spLocks noGrp="1"/>
          </p:cNvSpPr>
          <p:nvPr>
            <p:ph type="body" sz="quarter" idx="14"/>
          </p:nvPr>
        </p:nvSpPr>
        <p:spPr>
          <a:xfrm>
            <a:off x="8580581" y="252420"/>
            <a:ext cx="1550710" cy="1655323"/>
          </a:xfrm>
        </p:spPr>
        <p:txBody>
          <a:bodyPr vert="horz" lIns="0" tIns="1332000" rIns="0" bIns="0" rtlCol="0" anchor="t">
            <a:normAutofit/>
          </a:bodyPr>
          <a:lstStyle/>
          <a:p>
            <a:r>
              <a:rPr lang="en-US"/>
              <a:t>Ever married</a:t>
            </a:r>
          </a:p>
        </p:txBody>
      </p:sp>
      <p:sp>
        <p:nvSpPr>
          <p:cNvPr id="7" name="Text Placeholder 6">
            <a:extLst>
              <a:ext uri="{FF2B5EF4-FFF2-40B4-BE49-F238E27FC236}">
                <a16:creationId xmlns:a16="http://schemas.microsoft.com/office/drawing/2014/main" id="{E818D25A-67F7-4CDC-A9F9-92E596277CD6}"/>
              </a:ext>
            </a:extLst>
          </p:cNvPr>
          <p:cNvSpPr>
            <a:spLocks noGrp="1"/>
          </p:cNvSpPr>
          <p:nvPr>
            <p:ph type="body" sz="quarter" idx="19"/>
          </p:nvPr>
        </p:nvSpPr>
        <p:spPr>
          <a:xfrm>
            <a:off x="5162956" y="2351379"/>
            <a:ext cx="1555116" cy="1534508"/>
          </a:xfrm>
        </p:spPr>
        <p:txBody>
          <a:bodyPr vert="horz" lIns="0" tIns="1332000" rIns="0" bIns="0" rtlCol="0" anchor="t">
            <a:normAutofit fontScale="85000" lnSpcReduction="20000"/>
          </a:bodyPr>
          <a:lstStyle/>
          <a:p>
            <a:r>
              <a:rPr lang="en-US"/>
              <a:t>Work type</a:t>
            </a:r>
          </a:p>
        </p:txBody>
      </p:sp>
      <p:sp>
        <p:nvSpPr>
          <p:cNvPr id="8" name="Text Placeholder 7">
            <a:extLst>
              <a:ext uri="{FF2B5EF4-FFF2-40B4-BE49-F238E27FC236}">
                <a16:creationId xmlns:a16="http://schemas.microsoft.com/office/drawing/2014/main" id="{C78C2BF3-B597-4BD5-90B4-54EB9C2F6EE1}"/>
              </a:ext>
            </a:extLst>
          </p:cNvPr>
          <p:cNvSpPr>
            <a:spLocks noGrp="1"/>
          </p:cNvSpPr>
          <p:nvPr>
            <p:ph type="body" sz="quarter" idx="20"/>
          </p:nvPr>
        </p:nvSpPr>
        <p:spPr>
          <a:xfrm>
            <a:off x="6887313" y="2308247"/>
            <a:ext cx="1548623" cy="1577641"/>
          </a:xfrm>
        </p:spPr>
        <p:txBody>
          <a:bodyPr vert="horz" lIns="0" tIns="1332000" rIns="0" bIns="0" rtlCol="0" anchor="t">
            <a:normAutofit fontScale="77500" lnSpcReduction="20000"/>
          </a:bodyPr>
          <a:lstStyle/>
          <a:p>
            <a:r>
              <a:rPr lang="en-US"/>
              <a:t>Average Glucose level</a:t>
            </a:r>
          </a:p>
        </p:txBody>
      </p:sp>
      <p:sp>
        <p:nvSpPr>
          <p:cNvPr id="9" name="Text Placeholder 8">
            <a:extLst>
              <a:ext uri="{FF2B5EF4-FFF2-40B4-BE49-F238E27FC236}">
                <a16:creationId xmlns:a16="http://schemas.microsoft.com/office/drawing/2014/main" id="{1637545D-50F9-427A-9297-89D0C0CFAB4F}"/>
              </a:ext>
            </a:extLst>
          </p:cNvPr>
          <p:cNvSpPr>
            <a:spLocks noGrp="1"/>
          </p:cNvSpPr>
          <p:nvPr>
            <p:ph type="body" sz="quarter" idx="21"/>
          </p:nvPr>
        </p:nvSpPr>
        <p:spPr>
          <a:xfrm>
            <a:off x="8660458" y="2308247"/>
            <a:ext cx="1469548" cy="1584829"/>
          </a:xfrm>
        </p:spPr>
        <p:txBody>
          <a:bodyPr vert="horz" lIns="0" tIns="1332000" rIns="0" bIns="0" rtlCol="0" anchor="t">
            <a:normAutofit lnSpcReduction="10000"/>
          </a:bodyPr>
          <a:lstStyle/>
          <a:p>
            <a:r>
              <a:rPr lang="en-US"/>
              <a:t>Smoking</a:t>
            </a:r>
          </a:p>
        </p:txBody>
      </p:sp>
      <p:sp>
        <p:nvSpPr>
          <p:cNvPr id="10" name="Slide Number Placeholder 9">
            <a:extLst>
              <a:ext uri="{FF2B5EF4-FFF2-40B4-BE49-F238E27FC236}">
                <a16:creationId xmlns:a16="http://schemas.microsoft.com/office/drawing/2014/main" id="{EC7ECEE9-580B-8B4A-919F-4C04337CEC51}"/>
              </a:ext>
            </a:extLst>
          </p:cNvPr>
          <p:cNvSpPr>
            <a:spLocks noGrp="1"/>
          </p:cNvSpPr>
          <p:nvPr>
            <p:ph type="sldNum" sz="quarter" idx="12"/>
          </p:nvPr>
        </p:nvSpPr>
        <p:spPr/>
        <p:txBody>
          <a:bodyPr/>
          <a:lstStyle/>
          <a:p>
            <a:fld id="{13D2E340-0663-474B-992C-9192B5C45E57}" type="slidenum">
              <a:rPr lang="en-US" smtClean="0"/>
              <a:t>4</a:t>
            </a:fld>
            <a:endParaRPr lang="en-US"/>
          </a:p>
        </p:txBody>
      </p:sp>
      <p:sp>
        <p:nvSpPr>
          <p:cNvPr id="14" name="Text Placeholder 6">
            <a:extLst>
              <a:ext uri="{FF2B5EF4-FFF2-40B4-BE49-F238E27FC236}">
                <a16:creationId xmlns:a16="http://schemas.microsoft.com/office/drawing/2014/main" id="{10A799ED-19C5-E215-B115-3230C6CFF9CD}"/>
              </a:ext>
            </a:extLst>
          </p:cNvPr>
          <p:cNvSpPr txBox="1">
            <a:spLocks/>
          </p:cNvSpPr>
          <p:nvPr/>
        </p:nvSpPr>
        <p:spPr>
          <a:xfrm>
            <a:off x="10234326" y="2307381"/>
            <a:ext cx="1634191" cy="1599206"/>
          </a:xfrm>
          <a:prstGeom prst="rect">
            <a:avLst/>
          </a:prstGeom>
          <a:solidFill>
            <a:schemeClr val="bg1"/>
          </a:solidFill>
        </p:spPr>
        <p:txBody>
          <a:bodyPr vert="horz" lIns="0" tIns="1332000" rIns="0" bIns="0" rtlCol="0" anchor="t">
            <a:normAutofit/>
          </a:bodyPr>
          <a:lstStyle>
            <a:lvl1pPr marL="0" indent="0" algn="ctr" defTabSz="914400" rtl="0" eaLnBrk="1" latinLnBrk="0" hangingPunct="1">
              <a:lnSpc>
                <a:spcPct val="112000"/>
              </a:lnSpc>
              <a:spcBef>
                <a:spcPts val="900"/>
              </a:spcBef>
              <a:buFont typeface="Arial" panose="020B0604020202020204" pitchFamily="34" charset="0"/>
              <a:buNone/>
              <a:defRPr sz="16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a:t>BMI</a:t>
            </a:r>
          </a:p>
        </p:txBody>
      </p:sp>
      <p:sp>
        <p:nvSpPr>
          <p:cNvPr id="16" name="Text Placeholder 6">
            <a:extLst>
              <a:ext uri="{FF2B5EF4-FFF2-40B4-BE49-F238E27FC236}">
                <a16:creationId xmlns:a16="http://schemas.microsoft.com/office/drawing/2014/main" id="{1EFCF5FC-E402-1F71-C367-6E5BAC808621}"/>
              </a:ext>
            </a:extLst>
          </p:cNvPr>
          <p:cNvSpPr txBox="1">
            <a:spLocks/>
          </p:cNvSpPr>
          <p:nvPr/>
        </p:nvSpPr>
        <p:spPr>
          <a:xfrm>
            <a:off x="5163571" y="4229587"/>
            <a:ext cx="1548623" cy="1649527"/>
          </a:xfrm>
          <a:prstGeom prst="rect">
            <a:avLst/>
          </a:prstGeom>
          <a:solidFill>
            <a:schemeClr val="bg1"/>
          </a:solidFill>
        </p:spPr>
        <p:txBody>
          <a:bodyPr vert="horz" lIns="0" tIns="1332000" rIns="0" bIns="0" rtlCol="0" anchor="t">
            <a:noAutofit/>
          </a:bodyPr>
          <a:lstStyle>
            <a:lvl1pPr marL="0" indent="0" algn="ctr" defTabSz="914400" rtl="0" eaLnBrk="1" latinLnBrk="0" hangingPunct="1">
              <a:lnSpc>
                <a:spcPct val="112000"/>
              </a:lnSpc>
              <a:spcBef>
                <a:spcPts val="900"/>
              </a:spcBef>
              <a:buFont typeface="Arial" panose="020B0604020202020204" pitchFamily="34" charset="0"/>
              <a:buNone/>
              <a:defRPr sz="16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sz="1400"/>
              <a:t>Age</a:t>
            </a:r>
          </a:p>
        </p:txBody>
      </p:sp>
      <p:sp>
        <p:nvSpPr>
          <p:cNvPr id="20" name="Text Placeholder 6">
            <a:extLst>
              <a:ext uri="{FF2B5EF4-FFF2-40B4-BE49-F238E27FC236}">
                <a16:creationId xmlns:a16="http://schemas.microsoft.com/office/drawing/2014/main" id="{74EFF07C-856B-B2F4-EC07-8A3083D2DC10}"/>
              </a:ext>
            </a:extLst>
          </p:cNvPr>
          <p:cNvSpPr txBox="1">
            <a:spLocks/>
          </p:cNvSpPr>
          <p:nvPr/>
        </p:nvSpPr>
        <p:spPr>
          <a:xfrm>
            <a:off x="6877770" y="4229401"/>
            <a:ext cx="1570187" cy="1649527"/>
          </a:xfrm>
          <a:prstGeom prst="rect">
            <a:avLst/>
          </a:prstGeom>
          <a:solidFill>
            <a:schemeClr val="bg1"/>
          </a:solidFill>
        </p:spPr>
        <p:txBody>
          <a:bodyPr vert="horz" lIns="0" tIns="1332000" rIns="0" bIns="0" rtlCol="0" anchor="t">
            <a:normAutofit/>
          </a:bodyPr>
          <a:lstStyle>
            <a:lvl1pPr marL="0" indent="0" algn="ctr" defTabSz="914400" rtl="0" eaLnBrk="1" latinLnBrk="0" hangingPunct="1">
              <a:lnSpc>
                <a:spcPct val="112000"/>
              </a:lnSpc>
              <a:spcBef>
                <a:spcPts val="900"/>
              </a:spcBef>
              <a:buFont typeface="Arial" panose="020B0604020202020204" pitchFamily="34" charset="0"/>
              <a:buNone/>
              <a:defRPr sz="16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sz="1400"/>
              <a:t>Gender</a:t>
            </a:r>
          </a:p>
          <a:p>
            <a:endParaRPr lang="en-US"/>
          </a:p>
        </p:txBody>
      </p:sp>
      <p:sp>
        <p:nvSpPr>
          <p:cNvPr id="32" name="Text Placeholder 5">
            <a:extLst>
              <a:ext uri="{FF2B5EF4-FFF2-40B4-BE49-F238E27FC236}">
                <a16:creationId xmlns:a16="http://schemas.microsoft.com/office/drawing/2014/main" id="{D1747643-CCFB-434B-9D1A-8B84D3C83DF9}"/>
              </a:ext>
            </a:extLst>
          </p:cNvPr>
          <p:cNvSpPr txBox="1">
            <a:spLocks/>
          </p:cNvSpPr>
          <p:nvPr/>
        </p:nvSpPr>
        <p:spPr>
          <a:xfrm>
            <a:off x="10232400" y="257336"/>
            <a:ext cx="1550710" cy="1655323"/>
          </a:xfrm>
          <a:prstGeom prst="rect">
            <a:avLst/>
          </a:prstGeom>
          <a:solidFill>
            <a:schemeClr val="bg1"/>
          </a:solidFill>
        </p:spPr>
        <p:txBody>
          <a:bodyPr vert="horz" lIns="0" tIns="1332000" rIns="0" bIns="0" rtlCol="0" anchor="t">
            <a:normAutofit/>
          </a:bodyPr>
          <a:lstStyle>
            <a:lvl1pPr marL="0" indent="0" algn="ctr" defTabSz="914400" rtl="0" eaLnBrk="1" latinLnBrk="0" hangingPunct="1">
              <a:lnSpc>
                <a:spcPct val="112000"/>
              </a:lnSpc>
              <a:spcBef>
                <a:spcPts val="900"/>
              </a:spcBef>
              <a:buFont typeface="Arial" panose="020B0604020202020204" pitchFamily="34" charset="0"/>
              <a:buNone/>
              <a:defRPr sz="16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r>
              <a:rPr lang="en-US"/>
              <a:t>Residence Type</a:t>
            </a:r>
          </a:p>
        </p:txBody>
      </p:sp>
      <p:pic>
        <p:nvPicPr>
          <p:cNvPr id="37" name="Picture 37" descr="Doctor check on an elderly woman">
            <a:extLst>
              <a:ext uri="{FF2B5EF4-FFF2-40B4-BE49-F238E27FC236}">
                <a16:creationId xmlns:a16="http://schemas.microsoft.com/office/drawing/2014/main" id="{0873DD78-7580-3582-049D-EC869039A7A3}"/>
              </a:ext>
            </a:extLst>
          </p:cNvPr>
          <p:cNvPicPr>
            <a:picLocks noGrp="1" noChangeAspect="1"/>
          </p:cNvPicPr>
          <p:nvPr>
            <p:ph type="pic" sz="quarter" idx="22"/>
          </p:nvPr>
        </p:nvPicPr>
        <p:blipFill rotWithShape="1">
          <a:blip r:embed="rId2"/>
          <a:srcRect l="16667" r="16667"/>
          <a:stretch/>
        </p:blipFill>
        <p:spPr>
          <a:xfrm>
            <a:off x="5455026" y="487095"/>
            <a:ext cx="972000" cy="972000"/>
          </a:xfrm>
        </p:spPr>
      </p:pic>
      <p:pic>
        <p:nvPicPr>
          <p:cNvPr id="43" name="Graphic 43" descr="Heart organ with solid fill">
            <a:extLst>
              <a:ext uri="{FF2B5EF4-FFF2-40B4-BE49-F238E27FC236}">
                <a16:creationId xmlns:a16="http://schemas.microsoft.com/office/drawing/2014/main" id="{8A4736A4-4D6C-5D37-704A-EF2A6ADD0F98}"/>
              </a:ext>
            </a:extLst>
          </p:cNvPr>
          <p:cNvPicPr>
            <a:picLocks noGrp="1" noChangeAspect="1"/>
          </p:cNvPicPr>
          <p:nvPr>
            <p:ph type="pic" sz="quarter" idx="23"/>
          </p:nvPr>
        </p:nvPicPr>
        <p:blipFill rotWithShape="1">
          <a:blip r:embed="rId3">
            <a:extLst>
              <a:ext uri="{96DAC541-7B7A-43D3-8B79-37D633B846F1}">
                <asvg:svgBlip xmlns:asvg="http://schemas.microsoft.com/office/drawing/2016/SVG/main" r:embed="rId4"/>
              </a:ext>
            </a:extLst>
          </a:blip>
          <a:srcRect/>
          <a:stretch/>
        </p:blipFill>
        <p:spPr>
          <a:xfrm>
            <a:off x="7168581" y="503047"/>
            <a:ext cx="972000" cy="972000"/>
          </a:xfrm>
        </p:spPr>
      </p:pic>
      <p:pic>
        <p:nvPicPr>
          <p:cNvPr id="49" name="Picture 49" descr="Bride and groom with wedding bouquet">
            <a:extLst>
              <a:ext uri="{FF2B5EF4-FFF2-40B4-BE49-F238E27FC236}">
                <a16:creationId xmlns:a16="http://schemas.microsoft.com/office/drawing/2014/main" id="{4E719665-F84E-EC8A-D9C3-20F2CE6A074A}"/>
              </a:ext>
            </a:extLst>
          </p:cNvPr>
          <p:cNvPicPr>
            <a:picLocks noGrp="1" noChangeAspect="1"/>
          </p:cNvPicPr>
          <p:nvPr>
            <p:ph type="pic" sz="quarter" idx="24"/>
          </p:nvPr>
        </p:nvPicPr>
        <p:blipFill rotWithShape="1">
          <a:blip r:embed="rId5"/>
          <a:srcRect l="16612" r="16612"/>
          <a:stretch/>
        </p:blipFill>
        <p:spPr>
          <a:xfrm>
            <a:off x="8765566" y="499190"/>
            <a:ext cx="972000" cy="972000"/>
          </a:xfrm>
        </p:spPr>
      </p:pic>
      <p:pic>
        <p:nvPicPr>
          <p:cNvPr id="54" name="Picture 54" descr="House with white paint">
            <a:extLst>
              <a:ext uri="{FF2B5EF4-FFF2-40B4-BE49-F238E27FC236}">
                <a16:creationId xmlns:a16="http://schemas.microsoft.com/office/drawing/2014/main" id="{FB33A4B6-C996-B60D-7DD2-445E893ABCAB}"/>
              </a:ext>
            </a:extLst>
          </p:cNvPr>
          <p:cNvPicPr>
            <a:picLocks noGrp="1" noChangeAspect="1"/>
          </p:cNvPicPr>
          <p:nvPr>
            <p:ph type="pic" sz="quarter" idx="25"/>
          </p:nvPr>
        </p:nvPicPr>
        <p:blipFill rotWithShape="1">
          <a:blip r:embed="rId6"/>
          <a:srcRect l="12500" r="12500"/>
          <a:stretch/>
        </p:blipFill>
        <p:spPr>
          <a:xfrm>
            <a:off x="10522931" y="489847"/>
            <a:ext cx="972000" cy="972000"/>
          </a:xfrm>
        </p:spPr>
      </p:pic>
      <p:pic>
        <p:nvPicPr>
          <p:cNvPr id="59" name="Graphic 59" descr="Smoking with solid fill">
            <a:extLst>
              <a:ext uri="{FF2B5EF4-FFF2-40B4-BE49-F238E27FC236}">
                <a16:creationId xmlns:a16="http://schemas.microsoft.com/office/drawing/2014/main" id="{638FF51F-3CFC-FD63-37FE-C717E4D5CDD0}"/>
              </a:ext>
            </a:extLst>
          </p:cNvPr>
          <p:cNvPicPr>
            <a:picLocks noGrp="1" noChangeAspect="1"/>
          </p:cNvPicPr>
          <p:nvPr>
            <p:ph type="pic" sz="quarter" idx="27"/>
          </p:nvPr>
        </p:nvPicPr>
        <p:blipFill rotWithShape="1">
          <a:blip r:embed="rId7">
            <a:extLst>
              <a:ext uri="{96DAC541-7B7A-43D3-8B79-37D633B846F1}">
                <asvg:svgBlip xmlns:asvg="http://schemas.microsoft.com/office/drawing/2016/SVG/main" r:embed="rId8"/>
              </a:ext>
            </a:extLst>
          </a:blip>
          <a:srcRect t="82" b="82"/>
          <a:stretch/>
        </p:blipFill>
        <p:spPr>
          <a:xfrm>
            <a:off x="8814039" y="2459180"/>
            <a:ext cx="972000" cy="972000"/>
          </a:xfrm>
        </p:spPr>
      </p:pic>
      <p:pic>
        <p:nvPicPr>
          <p:cNvPr id="65" name="Picture 65" descr="Graphical user interface, application&#10;&#10;Description automatically generated">
            <a:extLst>
              <a:ext uri="{FF2B5EF4-FFF2-40B4-BE49-F238E27FC236}">
                <a16:creationId xmlns:a16="http://schemas.microsoft.com/office/drawing/2014/main" id="{C4DA2750-5DE6-807B-826A-46E635F0D478}"/>
              </a:ext>
            </a:extLst>
          </p:cNvPr>
          <p:cNvPicPr>
            <a:picLocks noGrp="1" noChangeAspect="1"/>
          </p:cNvPicPr>
          <p:nvPr>
            <p:ph type="pic" sz="quarter" idx="26"/>
          </p:nvPr>
        </p:nvPicPr>
        <p:blipFill rotWithShape="1">
          <a:blip r:embed="rId9"/>
          <a:srcRect t="4749" b="4749"/>
          <a:stretch/>
        </p:blipFill>
        <p:spPr>
          <a:xfrm>
            <a:off x="7172939" y="2455323"/>
            <a:ext cx="972000" cy="972000"/>
          </a:xfrm>
        </p:spPr>
      </p:pic>
      <p:pic>
        <p:nvPicPr>
          <p:cNvPr id="66" name="Picture 66" descr="Diagram, icon&#10;&#10;Description automatically generated">
            <a:extLst>
              <a:ext uri="{FF2B5EF4-FFF2-40B4-BE49-F238E27FC236}">
                <a16:creationId xmlns:a16="http://schemas.microsoft.com/office/drawing/2014/main" id="{1D464169-6100-2665-34FA-A7593102DE39}"/>
              </a:ext>
            </a:extLst>
          </p:cNvPr>
          <p:cNvPicPr>
            <a:picLocks noChangeAspect="1"/>
          </p:cNvPicPr>
          <p:nvPr/>
        </p:nvPicPr>
        <p:blipFill>
          <a:blip r:embed="rId10"/>
          <a:stretch>
            <a:fillRect/>
          </a:stretch>
        </p:blipFill>
        <p:spPr>
          <a:xfrm>
            <a:off x="5445665" y="2457755"/>
            <a:ext cx="989391" cy="1008190"/>
          </a:xfrm>
          <a:prstGeom prst="rect">
            <a:avLst/>
          </a:prstGeom>
        </p:spPr>
      </p:pic>
      <p:pic>
        <p:nvPicPr>
          <p:cNvPr id="67" name="Picture 67" descr="Diagram&#10;&#10;Description automatically generated">
            <a:extLst>
              <a:ext uri="{FF2B5EF4-FFF2-40B4-BE49-F238E27FC236}">
                <a16:creationId xmlns:a16="http://schemas.microsoft.com/office/drawing/2014/main" id="{C81B822F-DE6F-C70D-3E72-9E7213A3D2AF}"/>
              </a:ext>
            </a:extLst>
          </p:cNvPr>
          <p:cNvPicPr>
            <a:picLocks noChangeAspect="1"/>
          </p:cNvPicPr>
          <p:nvPr/>
        </p:nvPicPr>
        <p:blipFill>
          <a:blip r:embed="rId11"/>
          <a:stretch>
            <a:fillRect/>
          </a:stretch>
        </p:blipFill>
        <p:spPr>
          <a:xfrm>
            <a:off x="10320730" y="2458355"/>
            <a:ext cx="1390588" cy="774669"/>
          </a:xfrm>
          <a:prstGeom prst="rect">
            <a:avLst/>
          </a:prstGeom>
        </p:spPr>
      </p:pic>
      <p:pic>
        <p:nvPicPr>
          <p:cNvPr id="68" name="Picture 68">
            <a:extLst>
              <a:ext uri="{FF2B5EF4-FFF2-40B4-BE49-F238E27FC236}">
                <a16:creationId xmlns:a16="http://schemas.microsoft.com/office/drawing/2014/main" id="{AE181071-4E0D-9095-AD3C-9F6479CB349A}"/>
              </a:ext>
            </a:extLst>
          </p:cNvPr>
          <p:cNvPicPr>
            <a:picLocks noChangeAspect="1"/>
          </p:cNvPicPr>
          <p:nvPr/>
        </p:nvPicPr>
        <p:blipFill>
          <a:blip r:embed="rId12"/>
          <a:stretch>
            <a:fillRect/>
          </a:stretch>
        </p:blipFill>
        <p:spPr>
          <a:xfrm>
            <a:off x="5218935" y="4316145"/>
            <a:ext cx="1501156" cy="886778"/>
          </a:xfrm>
          <a:prstGeom prst="rect">
            <a:avLst/>
          </a:prstGeom>
        </p:spPr>
      </p:pic>
      <p:pic>
        <p:nvPicPr>
          <p:cNvPr id="69" name="Picture 69" descr="Text, logo&#10;&#10;Description automatically generated">
            <a:extLst>
              <a:ext uri="{FF2B5EF4-FFF2-40B4-BE49-F238E27FC236}">
                <a16:creationId xmlns:a16="http://schemas.microsoft.com/office/drawing/2014/main" id="{2A059FAD-747B-71DA-1571-C18B8082FDAD}"/>
              </a:ext>
            </a:extLst>
          </p:cNvPr>
          <p:cNvPicPr>
            <a:picLocks noChangeAspect="1"/>
          </p:cNvPicPr>
          <p:nvPr/>
        </p:nvPicPr>
        <p:blipFill>
          <a:blip r:embed="rId13"/>
          <a:stretch>
            <a:fillRect/>
          </a:stretch>
        </p:blipFill>
        <p:spPr>
          <a:xfrm>
            <a:off x="7170109" y="4231477"/>
            <a:ext cx="1098444" cy="1174674"/>
          </a:xfrm>
          <a:prstGeom prst="rect">
            <a:avLst/>
          </a:prstGeom>
        </p:spPr>
      </p:pic>
      <p:pic>
        <p:nvPicPr>
          <p:cNvPr id="12" name="Picture 12">
            <a:extLst>
              <a:ext uri="{FF2B5EF4-FFF2-40B4-BE49-F238E27FC236}">
                <a16:creationId xmlns:a16="http://schemas.microsoft.com/office/drawing/2014/main" id="{54EACDCC-A154-4D19-091D-A2BAEFB79FE7}"/>
              </a:ext>
            </a:extLst>
          </p:cNvPr>
          <p:cNvPicPr>
            <a:picLocks noChangeAspect="1"/>
          </p:cNvPicPr>
          <p:nvPr/>
        </p:nvPicPr>
        <p:blipFill>
          <a:blip r:embed="rId14"/>
          <a:stretch>
            <a:fillRect/>
          </a:stretch>
        </p:blipFill>
        <p:spPr>
          <a:xfrm>
            <a:off x="615898" y="5083028"/>
            <a:ext cx="1413297" cy="882944"/>
          </a:xfrm>
          <a:prstGeom prst="rect">
            <a:avLst/>
          </a:prstGeom>
        </p:spPr>
      </p:pic>
      <p:sp>
        <p:nvSpPr>
          <p:cNvPr id="13" name="TextBox 12">
            <a:extLst>
              <a:ext uri="{FF2B5EF4-FFF2-40B4-BE49-F238E27FC236}">
                <a16:creationId xmlns:a16="http://schemas.microsoft.com/office/drawing/2014/main" id="{BA5AA7F6-D1BC-3972-06A3-3DDAA1DD4DD3}"/>
              </a:ext>
            </a:extLst>
          </p:cNvPr>
          <p:cNvSpPr txBox="1"/>
          <p:nvPr/>
        </p:nvSpPr>
        <p:spPr>
          <a:xfrm>
            <a:off x="90229" y="1711524"/>
            <a:ext cx="4719655" cy="286232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rPr>
              <a:t>The dataset of Brain Stroke is imported from </a:t>
            </a:r>
            <a:r>
              <a:rPr lang="en-US" err="1">
                <a:solidFill>
                  <a:schemeClr val="bg1"/>
                </a:solidFill>
              </a:rPr>
              <a:t>kaggle</a:t>
            </a:r>
            <a:r>
              <a:rPr lang="en-US">
                <a:solidFill>
                  <a:schemeClr val="bg1"/>
                </a:solidFill>
              </a:rPr>
              <a:t>.</a:t>
            </a:r>
          </a:p>
          <a:p>
            <a:pPr marL="285750" indent="-285750">
              <a:buFont typeface="Arial"/>
              <a:buChar char="•"/>
            </a:pPr>
            <a:r>
              <a:rPr lang="en-US">
                <a:solidFill>
                  <a:schemeClr val="bg1"/>
                </a:solidFill>
              </a:rPr>
              <a:t>In our dataset there are about 4981 instances.</a:t>
            </a:r>
          </a:p>
          <a:p>
            <a:pPr marL="285750" indent="-285750">
              <a:buFont typeface="Arial"/>
              <a:buChar char="•"/>
            </a:pPr>
            <a:r>
              <a:rPr lang="en-US">
                <a:solidFill>
                  <a:schemeClr val="bg1"/>
                </a:solidFill>
                <a:ea typeface="+mn-lt"/>
                <a:cs typeface="+mn-lt"/>
              </a:rPr>
              <a:t>Here the dependent variable is stroke.</a:t>
            </a:r>
            <a:endParaRPr lang="en-US">
              <a:solidFill>
                <a:schemeClr val="bg1"/>
              </a:solidFill>
            </a:endParaRPr>
          </a:p>
          <a:p>
            <a:pPr marL="285750" indent="-285750">
              <a:buFont typeface="Arial"/>
              <a:buChar char="•"/>
            </a:pPr>
            <a:r>
              <a:rPr lang="en-US">
                <a:solidFill>
                  <a:schemeClr val="bg1"/>
                </a:solidFill>
              </a:rPr>
              <a:t>In this dataset, as our dependent variable is categorical, and has two unique values we use binary classification models.</a:t>
            </a:r>
          </a:p>
          <a:p>
            <a:pPr marL="285750" indent="-285750">
              <a:buFont typeface="Arial"/>
              <a:buChar char="•"/>
            </a:pPr>
            <a:endParaRPr lang="en-US">
              <a:solidFill>
                <a:schemeClr val="bg1"/>
              </a:solidFill>
            </a:endParaRPr>
          </a:p>
          <a:p>
            <a:endParaRPr lang="en-US">
              <a:solidFill>
                <a:schemeClr val="bg1"/>
              </a:solidFill>
            </a:endParaRPr>
          </a:p>
        </p:txBody>
      </p:sp>
      <p:sp>
        <p:nvSpPr>
          <p:cNvPr id="3" name="TextBox 2">
            <a:extLst>
              <a:ext uri="{FF2B5EF4-FFF2-40B4-BE49-F238E27FC236}">
                <a16:creationId xmlns:a16="http://schemas.microsoft.com/office/drawing/2014/main" id="{DE8D0BBE-D461-312D-741D-A355D3C72F3C}"/>
              </a:ext>
            </a:extLst>
          </p:cNvPr>
          <p:cNvSpPr txBox="1"/>
          <p:nvPr/>
        </p:nvSpPr>
        <p:spPr>
          <a:xfrm>
            <a:off x="2376714" y="5225142"/>
            <a:ext cx="2031999" cy="646331"/>
          </a:xfrm>
          <a:prstGeom prst="rect">
            <a:avLst/>
          </a:prstGeom>
          <a:solidFill>
            <a:schemeClr val="accent2">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Stroke (Dependent variable)</a:t>
            </a:r>
          </a:p>
        </p:txBody>
      </p:sp>
      <p:sp>
        <p:nvSpPr>
          <p:cNvPr id="15" name="TextBox 14">
            <a:extLst>
              <a:ext uri="{FF2B5EF4-FFF2-40B4-BE49-F238E27FC236}">
                <a16:creationId xmlns:a16="http://schemas.microsoft.com/office/drawing/2014/main" id="{6620B2A7-CBE2-7FBB-44E0-59547DDB48E3}"/>
              </a:ext>
            </a:extLst>
          </p:cNvPr>
          <p:cNvSpPr txBox="1"/>
          <p:nvPr/>
        </p:nvSpPr>
        <p:spPr>
          <a:xfrm>
            <a:off x="6821714" y="6223000"/>
            <a:ext cx="39369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Independent Variables</a:t>
            </a:r>
          </a:p>
        </p:txBody>
      </p:sp>
    </p:spTree>
    <p:extLst>
      <p:ext uri="{BB962C8B-B14F-4D97-AF65-F5344CB8AC3E}">
        <p14:creationId xmlns:p14="http://schemas.microsoft.com/office/powerpoint/2010/main" val="3289796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9664-459E-B24E-1DCB-F55109474EC9}"/>
              </a:ext>
            </a:extLst>
          </p:cNvPr>
          <p:cNvSpPr>
            <a:spLocks noGrp="1"/>
          </p:cNvSpPr>
          <p:nvPr>
            <p:ph type="title"/>
          </p:nvPr>
        </p:nvSpPr>
        <p:spPr>
          <a:xfrm>
            <a:off x="788276" y="152402"/>
            <a:ext cx="9982456" cy="945424"/>
          </a:xfrm>
        </p:spPr>
        <p:txBody>
          <a:bodyPr/>
          <a:lstStyle/>
          <a:p>
            <a:pPr algn="ctr"/>
            <a:r>
              <a:rPr lang="en-US" b="1"/>
              <a:t>Azure ML Steps</a:t>
            </a:r>
          </a:p>
        </p:txBody>
      </p:sp>
      <p:sp>
        <p:nvSpPr>
          <p:cNvPr id="3" name="Slide Number Placeholder 2">
            <a:extLst>
              <a:ext uri="{FF2B5EF4-FFF2-40B4-BE49-F238E27FC236}">
                <a16:creationId xmlns:a16="http://schemas.microsoft.com/office/drawing/2014/main" id="{CA0709AD-97BC-926A-8B07-D6CA83FF7351}"/>
              </a:ext>
            </a:extLst>
          </p:cNvPr>
          <p:cNvSpPr>
            <a:spLocks noGrp="1"/>
          </p:cNvSpPr>
          <p:nvPr>
            <p:ph type="sldNum" sz="quarter" idx="12"/>
          </p:nvPr>
        </p:nvSpPr>
        <p:spPr/>
        <p:txBody>
          <a:bodyPr/>
          <a:lstStyle/>
          <a:p>
            <a:fld id="{13D2E340-0663-474B-992C-9192B5C45E57}" type="slidenum">
              <a:rPr lang="en-US" noProof="0" smtClean="0"/>
              <a:t>5</a:t>
            </a:fld>
            <a:endParaRPr lang="en-US" noProof="0"/>
          </a:p>
        </p:txBody>
      </p:sp>
      <p:sp>
        <p:nvSpPr>
          <p:cNvPr id="4" name="TextBox 3">
            <a:extLst>
              <a:ext uri="{FF2B5EF4-FFF2-40B4-BE49-F238E27FC236}">
                <a16:creationId xmlns:a16="http://schemas.microsoft.com/office/drawing/2014/main" id="{CC3E103A-3223-B9F4-0AF3-9306C67D5EF9}"/>
              </a:ext>
            </a:extLst>
          </p:cNvPr>
          <p:cNvSpPr txBox="1"/>
          <p:nvPr/>
        </p:nvSpPr>
        <p:spPr>
          <a:xfrm>
            <a:off x="3376449" y="1051034"/>
            <a:ext cx="4805524" cy="46166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Import and Preprocess the data</a:t>
            </a:r>
            <a:endParaRPr lang="en-US" dirty="0"/>
          </a:p>
        </p:txBody>
      </p:sp>
      <p:sp>
        <p:nvSpPr>
          <p:cNvPr id="5" name="TextBox 4">
            <a:extLst>
              <a:ext uri="{FF2B5EF4-FFF2-40B4-BE49-F238E27FC236}">
                <a16:creationId xmlns:a16="http://schemas.microsoft.com/office/drawing/2014/main" id="{108EB4BB-739D-E4B8-5060-55A8740CBCCF}"/>
              </a:ext>
            </a:extLst>
          </p:cNvPr>
          <p:cNvSpPr txBox="1"/>
          <p:nvPr/>
        </p:nvSpPr>
        <p:spPr>
          <a:xfrm>
            <a:off x="3376449" y="1872155"/>
            <a:ext cx="4805524" cy="461665"/>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Label Encoding</a:t>
            </a:r>
          </a:p>
        </p:txBody>
      </p:sp>
      <p:sp>
        <p:nvSpPr>
          <p:cNvPr id="6" name="TextBox 5">
            <a:extLst>
              <a:ext uri="{FF2B5EF4-FFF2-40B4-BE49-F238E27FC236}">
                <a16:creationId xmlns:a16="http://schemas.microsoft.com/office/drawing/2014/main" id="{2318D703-D498-E9C3-744A-05EC05691A18}"/>
              </a:ext>
            </a:extLst>
          </p:cNvPr>
          <p:cNvSpPr txBox="1"/>
          <p:nvPr/>
        </p:nvSpPr>
        <p:spPr>
          <a:xfrm>
            <a:off x="3376448" y="2673569"/>
            <a:ext cx="4805524" cy="461665"/>
          </a:xfrm>
          <a:prstGeom prst="rect">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Split Data</a:t>
            </a:r>
          </a:p>
        </p:txBody>
      </p:sp>
      <p:sp>
        <p:nvSpPr>
          <p:cNvPr id="7" name="TextBox 6">
            <a:extLst>
              <a:ext uri="{FF2B5EF4-FFF2-40B4-BE49-F238E27FC236}">
                <a16:creationId xmlns:a16="http://schemas.microsoft.com/office/drawing/2014/main" id="{8701A1C0-A71D-D5C7-C0E6-C17CCD994E9C}"/>
              </a:ext>
            </a:extLst>
          </p:cNvPr>
          <p:cNvSpPr txBox="1"/>
          <p:nvPr/>
        </p:nvSpPr>
        <p:spPr>
          <a:xfrm>
            <a:off x="3415863" y="3520965"/>
            <a:ext cx="4805524" cy="461665"/>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Train data with different algorithms</a:t>
            </a:r>
          </a:p>
        </p:txBody>
      </p:sp>
      <p:sp>
        <p:nvSpPr>
          <p:cNvPr id="8" name="TextBox 7">
            <a:extLst>
              <a:ext uri="{FF2B5EF4-FFF2-40B4-BE49-F238E27FC236}">
                <a16:creationId xmlns:a16="http://schemas.microsoft.com/office/drawing/2014/main" id="{3931AA95-56E0-147C-12B1-CC88AB27B4A7}"/>
              </a:ext>
            </a:extLst>
          </p:cNvPr>
          <p:cNvSpPr txBox="1"/>
          <p:nvPr/>
        </p:nvSpPr>
        <p:spPr>
          <a:xfrm>
            <a:off x="3376448" y="4388067"/>
            <a:ext cx="4805524"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Test Data</a:t>
            </a:r>
          </a:p>
        </p:txBody>
      </p:sp>
      <p:sp>
        <p:nvSpPr>
          <p:cNvPr id="9" name="TextBox 8">
            <a:extLst>
              <a:ext uri="{FF2B5EF4-FFF2-40B4-BE49-F238E27FC236}">
                <a16:creationId xmlns:a16="http://schemas.microsoft.com/office/drawing/2014/main" id="{F7AC32CA-998E-BF01-D31D-6AE74ACACD62}"/>
              </a:ext>
            </a:extLst>
          </p:cNvPr>
          <p:cNvSpPr txBox="1"/>
          <p:nvPr/>
        </p:nvSpPr>
        <p:spPr>
          <a:xfrm>
            <a:off x="3376448" y="5248602"/>
            <a:ext cx="4805524" cy="461665"/>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Evaluate Model</a:t>
            </a:r>
          </a:p>
        </p:txBody>
      </p:sp>
      <p:sp>
        <p:nvSpPr>
          <p:cNvPr id="10" name="Arrow: Down 9">
            <a:extLst>
              <a:ext uri="{FF2B5EF4-FFF2-40B4-BE49-F238E27FC236}">
                <a16:creationId xmlns:a16="http://schemas.microsoft.com/office/drawing/2014/main" id="{39978A65-FAA7-5975-1197-F6CCF1F06CEB}"/>
              </a:ext>
            </a:extLst>
          </p:cNvPr>
          <p:cNvSpPr/>
          <p:nvPr/>
        </p:nvSpPr>
        <p:spPr>
          <a:xfrm>
            <a:off x="5517023" y="1492981"/>
            <a:ext cx="262758" cy="3875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6D8DCB8B-2C8A-6D79-643E-9B7A4F281294}"/>
              </a:ext>
            </a:extLst>
          </p:cNvPr>
          <p:cNvSpPr/>
          <p:nvPr/>
        </p:nvSpPr>
        <p:spPr>
          <a:xfrm>
            <a:off x="5517023" y="2320671"/>
            <a:ext cx="262758" cy="3875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792A69DC-4C8D-A126-373D-F83D6EE6AF1E}"/>
              </a:ext>
            </a:extLst>
          </p:cNvPr>
          <p:cNvSpPr/>
          <p:nvPr/>
        </p:nvSpPr>
        <p:spPr>
          <a:xfrm>
            <a:off x="5517023" y="3148360"/>
            <a:ext cx="262758" cy="3875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F89E9956-BF71-8E63-35B9-3B0F47FC4885}"/>
              </a:ext>
            </a:extLst>
          </p:cNvPr>
          <p:cNvSpPr/>
          <p:nvPr/>
        </p:nvSpPr>
        <p:spPr>
          <a:xfrm>
            <a:off x="5517023" y="3989188"/>
            <a:ext cx="262758" cy="3875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EAD42793-788A-74EF-D381-3C350364A0F1}"/>
              </a:ext>
            </a:extLst>
          </p:cNvPr>
          <p:cNvSpPr/>
          <p:nvPr/>
        </p:nvSpPr>
        <p:spPr>
          <a:xfrm>
            <a:off x="5517023" y="4849722"/>
            <a:ext cx="262758" cy="3875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56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B990E7-D11C-44EE-11B5-C9FDF31B3BA2}"/>
              </a:ext>
            </a:extLst>
          </p:cNvPr>
          <p:cNvSpPr>
            <a:spLocks noGrp="1"/>
          </p:cNvSpPr>
          <p:nvPr>
            <p:ph type="sldNum" sz="quarter" idx="12"/>
          </p:nvPr>
        </p:nvSpPr>
        <p:spPr/>
        <p:txBody>
          <a:bodyPr/>
          <a:lstStyle/>
          <a:p>
            <a:fld id="{13D2E340-0663-474B-992C-9192B5C45E57}" type="slidenum">
              <a:rPr lang="en-US" noProof="0" smtClean="0"/>
              <a:t>6</a:t>
            </a:fld>
            <a:endParaRPr lang="en-US" noProof="0"/>
          </a:p>
        </p:txBody>
      </p:sp>
      <p:sp>
        <p:nvSpPr>
          <p:cNvPr id="6" name="TextBox 5">
            <a:extLst>
              <a:ext uri="{FF2B5EF4-FFF2-40B4-BE49-F238E27FC236}">
                <a16:creationId xmlns:a16="http://schemas.microsoft.com/office/drawing/2014/main" id="{095B9C12-F17A-EB7B-5CA0-7BBB9C0F7DB0}"/>
              </a:ext>
            </a:extLst>
          </p:cNvPr>
          <p:cNvSpPr txBox="1"/>
          <p:nvPr/>
        </p:nvSpPr>
        <p:spPr>
          <a:xfrm>
            <a:off x="3443376" y="301925"/>
            <a:ext cx="53065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i="1">
                <a:latin typeface="Century Schoolbook"/>
              </a:rPr>
              <a:t>Azure ML Model</a:t>
            </a:r>
            <a:endParaRPr lang="en-US"/>
          </a:p>
        </p:txBody>
      </p:sp>
      <p:pic>
        <p:nvPicPr>
          <p:cNvPr id="7" name="Picture 7" descr="Graphical user interface, diagram&#10;&#10;Description automatically generated">
            <a:extLst>
              <a:ext uri="{FF2B5EF4-FFF2-40B4-BE49-F238E27FC236}">
                <a16:creationId xmlns:a16="http://schemas.microsoft.com/office/drawing/2014/main" id="{FCC2080C-67E1-08EC-44DD-16765A4FF6C9}"/>
              </a:ext>
            </a:extLst>
          </p:cNvPr>
          <p:cNvPicPr>
            <a:picLocks noChangeAspect="1"/>
          </p:cNvPicPr>
          <p:nvPr/>
        </p:nvPicPr>
        <p:blipFill>
          <a:blip r:embed="rId2"/>
          <a:stretch>
            <a:fillRect/>
          </a:stretch>
        </p:blipFill>
        <p:spPr>
          <a:xfrm>
            <a:off x="892834" y="1124457"/>
            <a:ext cx="10406331" cy="5032484"/>
          </a:xfrm>
          <a:prstGeom prst="rect">
            <a:avLst/>
          </a:prstGeom>
        </p:spPr>
      </p:pic>
    </p:spTree>
    <p:extLst>
      <p:ext uri="{BB962C8B-B14F-4D97-AF65-F5344CB8AC3E}">
        <p14:creationId xmlns:p14="http://schemas.microsoft.com/office/powerpoint/2010/main" val="2352704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769D-B8C8-4982-AE15-C41C3D921D39}"/>
              </a:ext>
            </a:extLst>
          </p:cNvPr>
          <p:cNvSpPr>
            <a:spLocks noGrp="1"/>
          </p:cNvSpPr>
          <p:nvPr>
            <p:ph type="title"/>
          </p:nvPr>
        </p:nvSpPr>
        <p:spPr>
          <a:xfrm>
            <a:off x="326571" y="1708725"/>
            <a:ext cx="3833906" cy="2251504"/>
          </a:xfrm>
        </p:spPr>
        <p:txBody>
          <a:bodyPr anchor="b">
            <a:normAutofit/>
          </a:bodyPr>
          <a:lstStyle/>
          <a:p>
            <a:r>
              <a:rPr lang="en-US"/>
              <a:t>Confusion Matrix</a:t>
            </a:r>
          </a:p>
        </p:txBody>
      </p:sp>
      <p:sp>
        <p:nvSpPr>
          <p:cNvPr id="4" name="Slide Number Placeholder 3">
            <a:extLst>
              <a:ext uri="{FF2B5EF4-FFF2-40B4-BE49-F238E27FC236}">
                <a16:creationId xmlns:a16="http://schemas.microsoft.com/office/drawing/2014/main" id="{D0C282D6-6FE9-264F-8985-EBC964197BF5}"/>
              </a:ext>
            </a:extLst>
          </p:cNvPr>
          <p:cNvSpPr>
            <a:spLocks noGrp="1"/>
          </p:cNvSpPr>
          <p:nvPr>
            <p:ph type="sldNum" sz="quarter" idx="12"/>
          </p:nvPr>
        </p:nvSpPr>
        <p:spPr>
          <a:xfrm>
            <a:off x="11784011" y="5607592"/>
            <a:ext cx="407988" cy="365125"/>
          </a:xfrm>
        </p:spPr>
        <p:txBody>
          <a:bodyPr anchor="ctr">
            <a:normAutofit/>
          </a:bodyPr>
          <a:lstStyle/>
          <a:p>
            <a:pPr>
              <a:spcAft>
                <a:spcPts val="600"/>
              </a:spcAft>
            </a:pPr>
            <a:fld id="{13D2E340-0663-474B-992C-9192B5C45E57}" type="slidenum">
              <a:rPr lang="en-US" smtClean="0"/>
              <a:pPr>
                <a:spcAft>
                  <a:spcPts val="600"/>
                </a:spcAft>
              </a:pPr>
              <a:t>7</a:t>
            </a:fld>
            <a:endParaRPr lang="en-US"/>
          </a:p>
        </p:txBody>
      </p:sp>
      <p:graphicFrame>
        <p:nvGraphicFramePr>
          <p:cNvPr id="11" name="Content Placeholder 2">
            <a:extLst>
              <a:ext uri="{FF2B5EF4-FFF2-40B4-BE49-F238E27FC236}">
                <a16:creationId xmlns:a16="http://schemas.microsoft.com/office/drawing/2014/main" id="{CDA3C51D-5E82-88CF-36ED-8C2B8A8101E6}"/>
              </a:ext>
            </a:extLst>
          </p:cNvPr>
          <p:cNvGraphicFramePr>
            <a:graphicFrameLocks noGrp="1"/>
          </p:cNvGraphicFramePr>
          <p:nvPr>
            <p:ph idx="1"/>
            <p:extLst>
              <p:ext uri="{D42A27DB-BD31-4B8C-83A1-F6EECF244321}">
                <p14:modId xmlns:p14="http://schemas.microsoft.com/office/powerpoint/2010/main" val="3968140054"/>
              </p:ext>
            </p:extLst>
          </p:nvPr>
        </p:nvGraphicFramePr>
        <p:xfrm>
          <a:off x="5499588" y="620154"/>
          <a:ext cx="6172200" cy="5617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3" name="TextBox 272">
            <a:extLst>
              <a:ext uri="{FF2B5EF4-FFF2-40B4-BE49-F238E27FC236}">
                <a16:creationId xmlns:a16="http://schemas.microsoft.com/office/drawing/2014/main" id="{1EE7F9F0-F285-8673-1A9B-894E5FDB96BA}"/>
              </a:ext>
            </a:extLst>
          </p:cNvPr>
          <p:cNvSpPr txBox="1"/>
          <p:nvPr/>
        </p:nvSpPr>
        <p:spPr>
          <a:xfrm>
            <a:off x="5219094" y="1143000"/>
            <a:ext cx="17598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True Positive</a:t>
            </a:r>
          </a:p>
          <a:p>
            <a:r>
              <a:rPr lang="en-US" b="1"/>
              <a:t>       (TP)</a:t>
            </a:r>
          </a:p>
        </p:txBody>
      </p:sp>
      <p:sp>
        <p:nvSpPr>
          <p:cNvPr id="2075" name="TextBox 2074">
            <a:extLst>
              <a:ext uri="{FF2B5EF4-FFF2-40B4-BE49-F238E27FC236}">
                <a16:creationId xmlns:a16="http://schemas.microsoft.com/office/drawing/2014/main" id="{85D212D5-E551-3FCD-1016-D438499B8EE2}"/>
              </a:ext>
            </a:extLst>
          </p:cNvPr>
          <p:cNvSpPr txBox="1"/>
          <p:nvPr/>
        </p:nvSpPr>
        <p:spPr>
          <a:xfrm>
            <a:off x="5612190" y="5400523"/>
            <a:ext cx="1542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False Positive</a:t>
            </a:r>
          </a:p>
          <a:p>
            <a:r>
              <a:rPr lang="en-US" b="1"/>
              <a:t>    (FP)</a:t>
            </a:r>
          </a:p>
        </p:txBody>
      </p:sp>
      <p:sp>
        <p:nvSpPr>
          <p:cNvPr id="2087" name="TextBox 2086">
            <a:extLst>
              <a:ext uri="{FF2B5EF4-FFF2-40B4-BE49-F238E27FC236}">
                <a16:creationId xmlns:a16="http://schemas.microsoft.com/office/drawing/2014/main" id="{CB57AA87-93F8-2A23-A9B3-5C997770537F}"/>
              </a:ext>
            </a:extLst>
          </p:cNvPr>
          <p:cNvSpPr txBox="1"/>
          <p:nvPr/>
        </p:nvSpPr>
        <p:spPr>
          <a:xfrm>
            <a:off x="10394600" y="1144824"/>
            <a:ext cx="1796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False Negative</a:t>
            </a:r>
          </a:p>
          <a:p>
            <a:r>
              <a:rPr lang="en-US" b="1"/>
              <a:t>    (FN)</a:t>
            </a:r>
          </a:p>
        </p:txBody>
      </p:sp>
      <p:sp>
        <p:nvSpPr>
          <p:cNvPr id="2088" name="TextBox 2087">
            <a:extLst>
              <a:ext uri="{FF2B5EF4-FFF2-40B4-BE49-F238E27FC236}">
                <a16:creationId xmlns:a16="http://schemas.microsoft.com/office/drawing/2014/main" id="{1B05DF26-F8C3-ECEA-0ED4-FB5B3EFF2E1E}"/>
              </a:ext>
            </a:extLst>
          </p:cNvPr>
          <p:cNvSpPr txBox="1"/>
          <p:nvPr/>
        </p:nvSpPr>
        <p:spPr>
          <a:xfrm>
            <a:off x="9961794" y="5467275"/>
            <a:ext cx="20380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   True Negative</a:t>
            </a:r>
          </a:p>
          <a:p>
            <a:r>
              <a:rPr lang="en-US" b="1"/>
              <a:t>          (TN)</a:t>
            </a:r>
          </a:p>
        </p:txBody>
      </p:sp>
    </p:spTree>
    <p:extLst>
      <p:ext uri="{BB962C8B-B14F-4D97-AF65-F5344CB8AC3E}">
        <p14:creationId xmlns:p14="http://schemas.microsoft.com/office/powerpoint/2010/main" val="2977379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B9D0C5-B9F0-146E-BF44-0C83427BB819}"/>
              </a:ext>
            </a:extLst>
          </p:cNvPr>
          <p:cNvSpPr>
            <a:spLocks noGrp="1"/>
          </p:cNvSpPr>
          <p:nvPr>
            <p:ph type="sldNum" sz="quarter" idx="12"/>
          </p:nvPr>
        </p:nvSpPr>
        <p:spPr/>
        <p:txBody>
          <a:bodyPr/>
          <a:lstStyle/>
          <a:p>
            <a:fld id="{13D2E340-0663-474B-992C-9192B5C45E57}" type="slidenum">
              <a:rPr lang="en-US" noProof="0" smtClean="0"/>
              <a:t>8</a:t>
            </a:fld>
            <a:endParaRPr lang="en-US" noProof="0"/>
          </a:p>
        </p:txBody>
      </p:sp>
      <p:sp>
        <p:nvSpPr>
          <p:cNvPr id="5" name="TextBox 4">
            <a:extLst>
              <a:ext uri="{FF2B5EF4-FFF2-40B4-BE49-F238E27FC236}">
                <a16:creationId xmlns:a16="http://schemas.microsoft.com/office/drawing/2014/main" id="{E06EC4FC-7ED5-9E3F-E4E9-83255EF3C036}"/>
              </a:ext>
            </a:extLst>
          </p:cNvPr>
          <p:cNvSpPr txBox="1"/>
          <p:nvPr/>
        </p:nvSpPr>
        <p:spPr>
          <a:xfrm>
            <a:off x="1322716" y="3242094"/>
            <a:ext cx="99791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ea typeface="+mn-lt"/>
              <a:cs typeface="+mn-lt"/>
            </a:endParaRPr>
          </a:p>
        </p:txBody>
      </p:sp>
      <p:pic>
        <p:nvPicPr>
          <p:cNvPr id="7" name="Picture 7">
            <a:extLst>
              <a:ext uri="{FF2B5EF4-FFF2-40B4-BE49-F238E27FC236}">
                <a16:creationId xmlns:a16="http://schemas.microsoft.com/office/drawing/2014/main" id="{773AEE86-D408-3266-600D-3EAA12F695D6}"/>
              </a:ext>
            </a:extLst>
          </p:cNvPr>
          <p:cNvPicPr>
            <a:picLocks noChangeAspect="1"/>
          </p:cNvPicPr>
          <p:nvPr/>
        </p:nvPicPr>
        <p:blipFill>
          <a:blip r:embed="rId2"/>
          <a:stretch>
            <a:fillRect/>
          </a:stretch>
        </p:blipFill>
        <p:spPr>
          <a:xfrm>
            <a:off x="475388" y="3914935"/>
            <a:ext cx="5348748" cy="1445810"/>
          </a:xfrm>
          <a:prstGeom prst="rect">
            <a:avLst/>
          </a:prstGeom>
        </p:spPr>
      </p:pic>
      <p:sp>
        <p:nvSpPr>
          <p:cNvPr id="8" name="TextBox 7">
            <a:extLst>
              <a:ext uri="{FF2B5EF4-FFF2-40B4-BE49-F238E27FC236}">
                <a16:creationId xmlns:a16="http://schemas.microsoft.com/office/drawing/2014/main" id="{1327D770-62CD-E90E-CD09-A8AD82C04515}"/>
              </a:ext>
            </a:extLst>
          </p:cNvPr>
          <p:cNvSpPr txBox="1"/>
          <p:nvPr/>
        </p:nvSpPr>
        <p:spPr>
          <a:xfrm>
            <a:off x="485468" y="5647403"/>
            <a:ext cx="55060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Two class Boosted Decision Tree model</a:t>
            </a:r>
          </a:p>
        </p:txBody>
      </p:sp>
      <p:pic>
        <p:nvPicPr>
          <p:cNvPr id="9" name="Picture 9">
            <a:extLst>
              <a:ext uri="{FF2B5EF4-FFF2-40B4-BE49-F238E27FC236}">
                <a16:creationId xmlns:a16="http://schemas.microsoft.com/office/drawing/2014/main" id="{1E18484B-3F1A-0C10-74AE-E07CCB3DE28D}"/>
              </a:ext>
            </a:extLst>
          </p:cNvPr>
          <p:cNvPicPr>
            <a:picLocks noChangeAspect="1"/>
          </p:cNvPicPr>
          <p:nvPr/>
        </p:nvPicPr>
        <p:blipFill>
          <a:blip r:embed="rId3"/>
          <a:stretch>
            <a:fillRect/>
          </a:stretch>
        </p:blipFill>
        <p:spPr>
          <a:xfrm>
            <a:off x="6181294" y="3914935"/>
            <a:ext cx="5348748" cy="1542254"/>
          </a:xfrm>
          <a:prstGeom prst="rect">
            <a:avLst/>
          </a:prstGeom>
        </p:spPr>
      </p:pic>
      <p:pic>
        <p:nvPicPr>
          <p:cNvPr id="10" name="Picture 10" descr="Chart, line chart&#10;&#10;Description automatically generated">
            <a:extLst>
              <a:ext uri="{FF2B5EF4-FFF2-40B4-BE49-F238E27FC236}">
                <a16:creationId xmlns:a16="http://schemas.microsoft.com/office/drawing/2014/main" id="{CBEFA8EB-E4AD-D1BC-CB95-32C0CE258F08}"/>
              </a:ext>
            </a:extLst>
          </p:cNvPr>
          <p:cNvPicPr>
            <a:picLocks noChangeAspect="1"/>
          </p:cNvPicPr>
          <p:nvPr/>
        </p:nvPicPr>
        <p:blipFill>
          <a:blip r:embed="rId4"/>
          <a:stretch>
            <a:fillRect/>
          </a:stretch>
        </p:blipFill>
        <p:spPr>
          <a:xfrm>
            <a:off x="6181293" y="702838"/>
            <a:ext cx="5348749" cy="3308364"/>
          </a:xfrm>
          <a:prstGeom prst="rect">
            <a:avLst/>
          </a:prstGeom>
        </p:spPr>
      </p:pic>
      <p:sp>
        <p:nvSpPr>
          <p:cNvPr id="11" name="TextBox 10">
            <a:extLst>
              <a:ext uri="{FF2B5EF4-FFF2-40B4-BE49-F238E27FC236}">
                <a16:creationId xmlns:a16="http://schemas.microsoft.com/office/drawing/2014/main" id="{17367DA9-46DA-3CD9-9F81-FED65DB1872F}"/>
              </a:ext>
            </a:extLst>
          </p:cNvPr>
          <p:cNvSpPr txBox="1"/>
          <p:nvPr/>
        </p:nvSpPr>
        <p:spPr>
          <a:xfrm>
            <a:off x="6765821" y="5647402"/>
            <a:ext cx="502674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Two class Logistic Regression model</a:t>
            </a:r>
          </a:p>
          <a:p>
            <a:endParaRPr lang="en-US"/>
          </a:p>
        </p:txBody>
      </p:sp>
      <p:pic>
        <p:nvPicPr>
          <p:cNvPr id="3" name="Picture 2" descr="Chart, line chart&#10;&#10;Description automatically generated">
            <a:extLst>
              <a:ext uri="{FF2B5EF4-FFF2-40B4-BE49-F238E27FC236}">
                <a16:creationId xmlns:a16="http://schemas.microsoft.com/office/drawing/2014/main" id="{932FB46A-3495-2041-AE88-D3DDF5461BB1}"/>
              </a:ext>
            </a:extLst>
          </p:cNvPr>
          <p:cNvPicPr>
            <a:picLocks noChangeAspect="1"/>
          </p:cNvPicPr>
          <p:nvPr/>
        </p:nvPicPr>
        <p:blipFill>
          <a:blip r:embed="rId5"/>
          <a:stretch>
            <a:fillRect/>
          </a:stretch>
        </p:blipFill>
        <p:spPr>
          <a:xfrm>
            <a:off x="485468" y="702838"/>
            <a:ext cx="5338668" cy="3308364"/>
          </a:xfrm>
          <a:prstGeom prst="rect">
            <a:avLst/>
          </a:prstGeom>
        </p:spPr>
      </p:pic>
    </p:spTree>
    <p:extLst>
      <p:ext uri="{BB962C8B-B14F-4D97-AF65-F5344CB8AC3E}">
        <p14:creationId xmlns:p14="http://schemas.microsoft.com/office/powerpoint/2010/main" val="3966883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B9D0C5-B9F0-146E-BF44-0C83427BB819}"/>
              </a:ext>
            </a:extLst>
          </p:cNvPr>
          <p:cNvSpPr>
            <a:spLocks noGrp="1"/>
          </p:cNvSpPr>
          <p:nvPr>
            <p:ph type="sldNum" sz="quarter" idx="12"/>
          </p:nvPr>
        </p:nvSpPr>
        <p:spPr/>
        <p:txBody>
          <a:bodyPr/>
          <a:lstStyle/>
          <a:p>
            <a:fld id="{13D2E340-0663-474B-992C-9192B5C45E57}" type="slidenum">
              <a:rPr lang="en-US" noProof="0" smtClean="0"/>
              <a:t>9</a:t>
            </a:fld>
            <a:endParaRPr lang="en-US" noProof="0"/>
          </a:p>
        </p:txBody>
      </p:sp>
      <p:sp>
        <p:nvSpPr>
          <p:cNvPr id="5" name="TextBox 4">
            <a:extLst>
              <a:ext uri="{FF2B5EF4-FFF2-40B4-BE49-F238E27FC236}">
                <a16:creationId xmlns:a16="http://schemas.microsoft.com/office/drawing/2014/main" id="{E06EC4FC-7ED5-9E3F-E4E9-83255EF3C036}"/>
              </a:ext>
            </a:extLst>
          </p:cNvPr>
          <p:cNvSpPr txBox="1"/>
          <p:nvPr/>
        </p:nvSpPr>
        <p:spPr>
          <a:xfrm>
            <a:off x="1322716" y="3242094"/>
            <a:ext cx="99791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ea typeface="+mn-lt"/>
              <a:cs typeface="+mn-lt"/>
            </a:endParaRPr>
          </a:p>
        </p:txBody>
      </p:sp>
      <p:sp>
        <p:nvSpPr>
          <p:cNvPr id="8" name="TextBox 7">
            <a:extLst>
              <a:ext uri="{FF2B5EF4-FFF2-40B4-BE49-F238E27FC236}">
                <a16:creationId xmlns:a16="http://schemas.microsoft.com/office/drawing/2014/main" id="{1327D770-62CD-E90E-CD09-A8AD82C04515}"/>
              </a:ext>
            </a:extLst>
          </p:cNvPr>
          <p:cNvSpPr txBox="1"/>
          <p:nvPr/>
        </p:nvSpPr>
        <p:spPr>
          <a:xfrm>
            <a:off x="497758" y="5659693"/>
            <a:ext cx="52725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Two class Neural Network model</a:t>
            </a:r>
          </a:p>
        </p:txBody>
      </p:sp>
      <p:sp>
        <p:nvSpPr>
          <p:cNvPr id="11" name="TextBox 10">
            <a:extLst>
              <a:ext uri="{FF2B5EF4-FFF2-40B4-BE49-F238E27FC236}">
                <a16:creationId xmlns:a16="http://schemas.microsoft.com/office/drawing/2014/main" id="{17367DA9-46DA-3CD9-9F81-FED65DB1872F}"/>
              </a:ext>
            </a:extLst>
          </p:cNvPr>
          <p:cNvSpPr txBox="1"/>
          <p:nvPr/>
        </p:nvSpPr>
        <p:spPr>
          <a:xfrm>
            <a:off x="6765821" y="5647402"/>
            <a:ext cx="502674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Two class Decision Forest model</a:t>
            </a:r>
          </a:p>
          <a:p>
            <a:endParaRPr lang="en-US"/>
          </a:p>
        </p:txBody>
      </p:sp>
      <p:pic>
        <p:nvPicPr>
          <p:cNvPr id="2" name="Picture 2" descr="Chart, line chart&#10;&#10;Description automatically generated">
            <a:extLst>
              <a:ext uri="{FF2B5EF4-FFF2-40B4-BE49-F238E27FC236}">
                <a16:creationId xmlns:a16="http://schemas.microsoft.com/office/drawing/2014/main" id="{3E4FE478-C171-2372-539D-6A91C58809F0}"/>
              </a:ext>
            </a:extLst>
          </p:cNvPr>
          <p:cNvPicPr>
            <a:picLocks noChangeAspect="1"/>
          </p:cNvPicPr>
          <p:nvPr/>
        </p:nvPicPr>
        <p:blipFill>
          <a:blip r:embed="rId2"/>
          <a:stretch>
            <a:fillRect/>
          </a:stretch>
        </p:blipFill>
        <p:spPr>
          <a:xfrm>
            <a:off x="644013" y="903404"/>
            <a:ext cx="5016908" cy="3256804"/>
          </a:xfrm>
          <a:prstGeom prst="rect">
            <a:avLst/>
          </a:prstGeom>
        </p:spPr>
      </p:pic>
      <p:pic>
        <p:nvPicPr>
          <p:cNvPr id="3" name="Picture 11" descr="A picture containing text&#10;&#10;Description automatically generated">
            <a:extLst>
              <a:ext uri="{FF2B5EF4-FFF2-40B4-BE49-F238E27FC236}">
                <a16:creationId xmlns:a16="http://schemas.microsoft.com/office/drawing/2014/main" id="{2657F6EF-4939-7540-9B3E-138D61B9477B}"/>
              </a:ext>
            </a:extLst>
          </p:cNvPr>
          <p:cNvPicPr>
            <a:picLocks noChangeAspect="1"/>
          </p:cNvPicPr>
          <p:nvPr/>
        </p:nvPicPr>
        <p:blipFill>
          <a:blip r:embed="rId3"/>
          <a:stretch>
            <a:fillRect/>
          </a:stretch>
        </p:blipFill>
        <p:spPr>
          <a:xfrm>
            <a:off x="644013" y="4144773"/>
            <a:ext cx="5016910" cy="1321485"/>
          </a:xfrm>
          <a:prstGeom prst="rect">
            <a:avLst/>
          </a:prstGeom>
        </p:spPr>
      </p:pic>
      <p:pic>
        <p:nvPicPr>
          <p:cNvPr id="12" name="Picture 12" descr="Chart, line chart&#10;&#10;Description automatically generated">
            <a:extLst>
              <a:ext uri="{FF2B5EF4-FFF2-40B4-BE49-F238E27FC236}">
                <a16:creationId xmlns:a16="http://schemas.microsoft.com/office/drawing/2014/main" id="{09C4B9EA-C09E-9F27-0AE2-BBFD8D334C17}"/>
              </a:ext>
            </a:extLst>
          </p:cNvPr>
          <p:cNvPicPr>
            <a:picLocks noChangeAspect="1"/>
          </p:cNvPicPr>
          <p:nvPr/>
        </p:nvPicPr>
        <p:blipFill>
          <a:blip r:embed="rId4"/>
          <a:stretch>
            <a:fillRect/>
          </a:stretch>
        </p:blipFill>
        <p:spPr>
          <a:xfrm>
            <a:off x="6518789" y="902206"/>
            <a:ext cx="4967745" cy="3418976"/>
          </a:xfrm>
          <a:prstGeom prst="rect">
            <a:avLst/>
          </a:prstGeom>
        </p:spPr>
      </p:pic>
      <p:pic>
        <p:nvPicPr>
          <p:cNvPr id="13" name="Picture 13" descr="A picture containing text&#10;&#10;Description automatically generated">
            <a:extLst>
              <a:ext uri="{FF2B5EF4-FFF2-40B4-BE49-F238E27FC236}">
                <a16:creationId xmlns:a16="http://schemas.microsoft.com/office/drawing/2014/main" id="{D0BF1F31-B285-2C6A-AD2A-24D31E4B9062}"/>
              </a:ext>
            </a:extLst>
          </p:cNvPr>
          <p:cNvPicPr>
            <a:picLocks noChangeAspect="1"/>
          </p:cNvPicPr>
          <p:nvPr/>
        </p:nvPicPr>
        <p:blipFill>
          <a:blip r:embed="rId5"/>
          <a:stretch>
            <a:fillRect/>
          </a:stretch>
        </p:blipFill>
        <p:spPr>
          <a:xfrm>
            <a:off x="6518788" y="4145980"/>
            <a:ext cx="4967747" cy="1319073"/>
          </a:xfrm>
          <a:prstGeom prst="rect">
            <a:avLst/>
          </a:prstGeom>
        </p:spPr>
      </p:pic>
    </p:spTree>
    <p:extLst>
      <p:ext uri="{BB962C8B-B14F-4D97-AF65-F5344CB8AC3E}">
        <p14:creationId xmlns:p14="http://schemas.microsoft.com/office/powerpoint/2010/main" val="1253306803"/>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5175639_win32_fixed" id="{298DF0F2-36F9-4A74-B6A1-D411A5A5673C}" vid="{B6281B58-CD46-4204-99FA-24FAE48D69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1006</TotalTime>
  <Words>554</Words>
  <Application>Microsoft Macintosh PowerPoint</Application>
  <PresentationFormat>Widescreen</PresentationFormat>
  <Paragraphs>82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Schoolbook</vt:lpstr>
      <vt:lpstr>Corbel</vt:lpstr>
      <vt:lpstr>Times New Roman</vt:lpstr>
      <vt:lpstr>Headlines</vt:lpstr>
      <vt:lpstr>Prediction  of occurrence of Brain Stroke</vt:lpstr>
      <vt:lpstr>Introduction</vt:lpstr>
      <vt:lpstr>Problem Statement</vt:lpstr>
      <vt:lpstr>Dataset</vt:lpstr>
      <vt:lpstr>Azure ML Steps</vt:lpstr>
      <vt:lpstr>PowerPoint Presentation</vt:lpstr>
      <vt:lpstr>Confusion Matrix</vt:lpstr>
      <vt:lpstr>PowerPoint Presentation</vt:lpstr>
      <vt:lpstr>PowerPoint Presentation</vt:lpstr>
      <vt:lpstr>In our case, false negative i.e., person had a stroke but the model predicted that the person didn't have a stroke has a lot of impact.   </vt:lpstr>
      <vt:lpstr>Evaluation for Different Models</vt:lpstr>
      <vt:lpstr>Two Class Decision Forest</vt:lpstr>
      <vt:lpstr>Conclusion</vt:lpstr>
      <vt:lpstr>Team Avengers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Varshini Poreddy</cp:lastModifiedBy>
  <cp:revision>7</cp:revision>
  <dcterms:created xsi:type="dcterms:W3CDTF">2022-11-06T21:35:17Z</dcterms:created>
  <dcterms:modified xsi:type="dcterms:W3CDTF">2022-11-11T17:27:26Z</dcterms:modified>
</cp:coreProperties>
</file>